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2" r:id="rId5"/>
    <p:sldId id="258" r:id="rId6"/>
    <p:sldId id="260" r:id="rId7"/>
    <p:sldId id="261"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28" r:id="rId75"/>
    <p:sldId id="330" r:id="rId76"/>
    <p:sldId id="331" r:id="rId77"/>
    <p:sldId id="332" r:id="rId78"/>
    <p:sldId id="333" r:id="rId79"/>
    <p:sldId id="334" r:id="rId80"/>
    <p:sldId id="335" r:id="rId81"/>
    <p:sldId id="33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4E89"/>
    <a:srgbClr val="C55889"/>
    <a:srgbClr val="E2AC31"/>
    <a:srgbClr val="5BA974"/>
    <a:srgbClr val="F08225"/>
    <a:srgbClr val="15A9E1"/>
    <a:srgbClr val="7FAD29"/>
    <a:srgbClr val="526C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62AB-5224-6A46-8E5F-DF726E3917B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FAC050E-25AC-494E-AC36-09C1A173D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4D274D-76CA-1341-880E-55B730051522}"/>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E6A86C3D-9C6D-1C4D-88B8-0A2015BC9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0022A-534B-FF4F-AB6E-0063C696054F}"/>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99810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22E-C1A4-EF4E-A9BA-01B951B7884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0CFB1D0-AD71-BB4C-B854-D0ED38E2F0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0E67AE-9D1C-0C4F-B445-0A7196305FBA}"/>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03993481-363E-AE4E-8570-2B454765E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8A1AF-3FD7-514B-95FC-83CA9205B907}"/>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229123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4D3BBD-7A41-2C4C-A708-8ECEE98E68B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DC573D9-5BB6-0B46-A785-6FE1D53B66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E16FD3-A6E0-D848-88BF-F17125910475}"/>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B1BC67AD-FEC4-D64F-B2C0-386F7CDFA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481AB-0D17-3A4A-BEA5-38D2A3B219DD}"/>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210507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E9AD-EA3C-1A4C-B73F-8C94045B8F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2EFC60-C2FA-3942-A30E-FED0ACB8BFA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8970BB-4528-D74A-8866-7EEDEED26801}"/>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D593704A-8C01-9C49-9978-242C24AFF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8F5DA-8E12-F94A-AEDA-F6FF1CEB0401}"/>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28584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BC11-49ED-0345-8B7A-AB700EDBFCD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B7C10F4-241C-E643-9A3F-57A1DA41F0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41C126-C1A2-C943-BF5C-19856546F046}"/>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9681160A-5764-564C-A38A-5E3C03575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7BFAA-20ED-4E44-B4B7-6E511D7AE2A4}"/>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1550380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C55-2F75-4E4D-8A74-47149D2194C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281908-316C-AC44-B019-B5CA92E52D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9D1C146-4473-3A48-A18B-86091FA195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B3668C7-9DE2-1D44-9AB6-B23C04A4DBB4}"/>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6" name="Footer Placeholder 5">
            <a:extLst>
              <a:ext uri="{FF2B5EF4-FFF2-40B4-BE49-F238E27FC236}">
                <a16:creationId xmlns:a16="http://schemas.microsoft.com/office/drawing/2014/main" id="{DBF24926-8541-2C49-80C5-00F43A88B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6643B-5DB5-D44A-A998-0D32691814E6}"/>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80792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DAB3-97D0-FF46-899F-5415E88652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F76191-4A95-194B-A8CE-11E63008F3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10F837-75D7-E74D-9CE3-285BF41381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767992-CC1C-344A-A6E5-4B77C8DC0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AD7166-32A0-D24D-BEF2-A495EF3031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7FB38B0-CDC9-1B47-B748-CD6594AECC7F}"/>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8" name="Footer Placeholder 7">
            <a:extLst>
              <a:ext uri="{FF2B5EF4-FFF2-40B4-BE49-F238E27FC236}">
                <a16:creationId xmlns:a16="http://schemas.microsoft.com/office/drawing/2014/main" id="{A8FF6C57-EF65-D940-A2FF-2EE450A99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E79462-AE6B-0F4E-80FD-7C3224748565}"/>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345652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644C-1678-B349-963C-2CEA0FD643C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BA072F-4B3F-F746-AF8C-2097D3B1E322}"/>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4" name="Footer Placeholder 3">
            <a:extLst>
              <a:ext uri="{FF2B5EF4-FFF2-40B4-BE49-F238E27FC236}">
                <a16:creationId xmlns:a16="http://schemas.microsoft.com/office/drawing/2014/main" id="{CCA4004A-19AD-C746-A4E1-9F187C9BC3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3C234-AFF9-FF49-BCD3-EC390BB04C73}"/>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290799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B5EC6B-30DE-CB49-AE49-7C29DD258519}"/>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3" name="Footer Placeholder 2">
            <a:extLst>
              <a:ext uri="{FF2B5EF4-FFF2-40B4-BE49-F238E27FC236}">
                <a16:creationId xmlns:a16="http://schemas.microsoft.com/office/drawing/2014/main" id="{8862CA57-717F-A646-95B1-E5073C891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835653-8B8D-B347-A2F3-B41A61452C33}"/>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334886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D7F8-6783-554F-A408-53E2F6EBC5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08820AC-3438-744C-B251-A80CA38BC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0F5956-D0D1-0E43-A37C-E06FB4A35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143DF2-9897-0B44-A372-B6945A05CB23}"/>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6" name="Footer Placeholder 5">
            <a:extLst>
              <a:ext uri="{FF2B5EF4-FFF2-40B4-BE49-F238E27FC236}">
                <a16:creationId xmlns:a16="http://schemas.microsoft.com/office/drawing/2014/main" id="{7A14C88D-92D7-2441-831F-48A34BEA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0A497-72F7-9F4E-A8D6-AD0FF8F1FD04}"/>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352305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25EB-BB4A-4843-979F-FBAC59098B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FABA21-913D-9445-9488-EFDECB84DE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E551B9-19DC-0B48-9557-2BD638491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704544-AA85-5A46-B499-C76BE5B44303}"/>
              </a:ext>
            </a:extLst>
          </p:cNvPr>
          <p:cNvSpPr>
            <a:spLocks noGrp="1"/>
          </p:cNvSpPr>
          <p:nvPr>
            <p:ph type="dt" sz="half" idx="10"/>
          </p:nvPr>
        </p:nvSpPr>
        <p:spPr/>
        <p:txBody>
          <a:bodyPr/>
          <a:lstStyle/>
          <a:p>
            <a:fld id="{D5EBFB6E-64F0-D94B-B9AC-8A53A16624F0}" type="datetimeFigureOut">
              <a:rPr lang="en-US" smtClean="0"/>
              <a:t>4/12/21</a:t>
            </a:fld>
            <a:endParaRPr lang="en-US"/>
          </a:p>
        </p:txBody>
      </p:sp>
      <p:sp>
        <p:nvSpPr>
          <p:cNvPr id="6" name="Footer Placeholder 5">
            <a:extLst>
              <a:ext uri="{FF2B5EF4-FFF2-40B4-BE49-F238E27FC236}">
                <a16:creationId xmlns:a16="http://schemas.microsoft.com/office/drawing/2014/main" id="{96B4E5B5-9AA5-0445-9A8D-FD71C101E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3B3E3-634A-0A44-9C0D-63B733618358}"/>
              </a:ext>
            </a:extLst>
          </p:cNvPr>
          <p:cNvSpPr>
            <a:spLocks noGrp="1"/>
          </p:cNvSpPr>
          <p:nvPr>
            <p:ph type="sldNum" sz="quarter" idx="12"/>
          </p:nvPr>
        </p:nvSpPr>
        <p:spPr/>
        <p:txBody>
          <a:bodyPr/>
          <a:lstStyle/>
          <a:p>
            <a:fld id="{76E4C692-3A72-7145-8033-C425A49BB194}" type="slidenum">
              <a:rPr lang="en-US" smtClean="0"/>
              <a:t>‹#›</a:t>
            </a:fld>
            <a:endParaRPr lang="en-US"/>
          </a:p>
        </p:txBody>
      </p:sp>
    </p:spTree>
    <p:extLst>
      <p:ext uri="{BB962C8B-B14F-4D97-AF65-F5344CB8AC3E}">
        <p14:creationId xmlns:p14="http://schemas.microsoft.com/office/powerpoint/2010/main" val="1113661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6CA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F0D26-849C-8E41-A732-2B5D1540A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BCB478-BC5F-4B45-9A4E-5BFB5697F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9D2352-166A-0D4A-B85E-7B513E7E2A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BFB6E-64F0-D94B-B9AC-8A53A16624F0}" type="datetimeFigureOut">
              <a:rPr lang="en-US" smtClean="0"/>
              <a:t>4/12/21</a:t>
            </a:fld>
            <a:endParaRPr lang="en-US"/>
          </a:p>
        </p:txBody>
      </p:sp>
      <p:sp>
        <p:nvSpPr>
          <p:cNvPr id="5" name="Footer Placeholder 4">
            <a:extLst>
              <a:ext uri="{FF2B5EF4-FFF2-40B4-BE49-F238E27FC236}">
                <a16:creationId xmlns:a16="http://schemas.microsoft.com/office/drawing/2014/main" id="{9F69FA67-D816-CB40-99C0-A6E57BD87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AE9D1E-F35C-5848-B83B-8F5794320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4C692-3A72-7145-8033-C425A49BB194}" type="slidenum">
              <a:rPr lang="en-US" smtClean="0"/>
              <a:t>‹#›</a:t>
            </a:fld>
            <a:endParaRPr lang="en-US"/>
          </a:p>
        </p:txBody>
      </p:sp>
    </p:spTree>
    <p:extLst>
      <p:ext uri="{BB962C8B-B14F-4D97-AF65-F5344CB8AC3E}">
        <p14:creationId xmlns:p14="http://schemas.microsoft.com/office/powerpoint/2010/main" val="378737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B2DC54-FB81-4046-95D5-003A659EF25B}"/>
              </a:ext>
            </a:extLst>
          </p:cNvPr>
          <p:cNvPicPr>
            <a:picLocks noChangeAspect="1"/>
          </p:cNvPicPr>
          <p:nvPr/>
        </p:nvPicPr>
        <p:blipFill>
          <a:blip r:embed="rId2"/>
          <a:stretch>
            <a:fillRect/>
          </a:stretch>
        </p:blipFill>
        <p:spPr>
          <a:xfrm>
            <a:off x="1000897" y="8184"/>
            <a:ext cx="10202396" cy="6849816"/>
          </a:xfrm>
          <a:prstGeom prst="rect">
            <a:avLst/>
          </a:prstGeom>
        </p:spPr>
      </p:pic>
    </p:spTree>
    <p:extLst>
      <p:ext uri="{BB962C8B-B14F-4D97-AF65-F5344CB8AC3E}">
        <p14:creationId xmlns:p14="http://schemas.microsoft.com/office/powerpoint/2010/main" val="938612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47CC2-0ECE-E840-AD9C-796F53A4E2D7}"/>
              </a:ext>
            </a:extLst>
          </p:cNvPr>
          <p:cNvPicPr>
            <a:picLocks noChangeAspect="1"/>
          </p:cNvPicPr>
          <p:nvPr/>
        </p:nvPicPr>
        <p:blipFill>
          <a:blip r:embed="rId2"/>
          <a:stretch>
            <a:fillRect/>
          </a:stretch>
        </p:blipFill>
        <p:spPr>
          <a:xfrm>
            <a:off x="817605" y="-3799"/>
            <a:ext cx="10556790" cy="6867300"/>
          </a:xfrm>
          <a:prstGeom prst="rect">
            <a:avLst/>
          </a:prstGeom>
        </p:spPr>
      </p:pic>
    </p:spTree>
    <p:extLst>
      <p:ext uri="{BB962C8B-B14F-4D97-AF65-F5344CB8AC3E}">
        <p14:creationId xmlns:p14="http://schemas.microsoft.com/office/powerpoint/2010/main" val="358996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5E678-7F98-BD44-8E0B-1952F572E16D}"/>
              </a:ext>
            </a:extLst>
          </p:cNvPr>
          <p:cNvPicPr>
            <a:picLocks noChangeAspect="1"/>
          </p:cNvPicPr>
          <p:nvPr/>
        </p:nvPicPr>
        <p:blipFill>
          <a:blip r:embed="rId2"/>
          <a:stretch>
            <a:fillRect/>
          </a:stretch>
        </p:blipFill>
        <p:spPr>
          <a:xfrm>
            <a:off x="2374900" y="615950"/>
            <a:ext cx="7442200" cy="5626100"/>
          </a:xfrm>
          <a:prstGeom prst="rect">
            <a:avLst/>
          </a:prstGeom>
        </p:spPr>
      </p:pic>
    </p:spTree>
    <p:extLst>
      <p:ext uri="{BB962C8B-B14F-4D97-AF65-F5344CB8AC3E}">
        <p14:creationId xmlns:p14="http://schemas.microsoft.com/office/powerpoint/2010/main" val="229510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7D21-4D37-E04B-8F9A-114F6612296C}"/>
              </a:ext>
            </a:extLst>
          </p:cNvPr>
          <p:cNvSpPr>
            <a:spLocks noGrp="1"/>
          </p:cNvSpPr>
          <p:nvPr>
            <p:ph type="title"/>
          </p:nvPr>
        </p:nvSpPr>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and review</a:t>
            </a:r>
            <a:br>
              <a:rPr lang="en-GB" dirty="0">
                <a:solidFill>
                  <a:schemeClr val="bg1"/>
                </a:solidFill>
              </a:rPr>
            </a:b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523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7D21-4D37-E04B-8F9A-114F6612296C}"/>
              </a:ext>
            </a:extLst>
          </p:cNvPr>
          <p:cNvSpPr>
            <a:spLocks noGrp="1"/>
          </p:cNvSpPr>
          <p:nvPr>
            <p:ph type="title"/>
          </p:nvPr>
        </p:nvSpPr>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Word association</a:t>
            </a:r>
            <a:br>
              <a:rPr lang="en-GB" dirty="0">
                <a:solidFill>
                  <a:schemeClr val="bg1"/>
                </a:solidFill>
              </a:rPr>
            </a:b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39F6ECD5-BBD3-474B-B45D-3381602EA98F}"/>
              </a:ext>
            </a:extLst>
          </p:cNvPr>
          <p:cNvSpPr/>
          <p:nvPr/>
        </p:nvSpPr>
        <p:spPr>
          <a:xfrm>
            <a:off x="838199" y="1269309"/>
            <a:ext cx="10703011" cy="2308324"/>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ideas come to mind when we hear the word 'church’?</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do you react to the following statement? 'Church is what is left behind when you take away the buildings.’</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do you most value about your local church?</a:t>
            </a:r>
          </a:p>
        </p:txBody>
      </p:sp>
    </p:spTree>
    <p:extLst>
      <p:ext uri="{BB962C8B-B14F-4D97-AF65-F5344CB8AC3E}">
        <p14:creationId xmlns:p14="http://schemas.microsoft.com/office/powerpoint/2010/main" val="258149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0799E7-3114-E846-B18E-2A632668823B}"/>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2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675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4FE9F-FE10-BC49-938A-7AA0178C492B}"/>
              </a:ext>
            </a:extLst>
          </p:cNvPr>
          <p:cNvPicPr>
            <a:picLocks noChangeAspect="1"/>
          </p:cNvPicPr>
          <p:nvPr/>
        </p:nvPicPr>
        <p:blipFill rotWithShape="1">
          <a:blip r:embed="rId2"/>
          <a:srcRect l="4112" t="5985" r="4979" b="6521"/>
          <a:stretch/>
        </p:blipFill>
        <p:spPr>
          <a:xfrm>
            <a:off x="949707" y="0"/>
            <a:ext cx="10292586" cy="6857999"/>
          </a:xfrm>
          <a:prstGeom prst="rect">
            <a:avLst/>
          </a:prstGeom>
        </p:spPr>
      </p:pic>
    </p:spTree>
    <p:extLst>
      <p:ext uri="{BB962C8B-B14F-4D97-AF65-F5344CB8AC3E}">
        <p14:creationId xmlns:p14="http://schemas.microsoft.com/office/powerpoint/2010/main" val="796611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12EC85-EB76-3344-9BBA-499B60CCB258}"/>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Further on and deeper in!</a:t>
            </a:r>
            <a:br>
              <a:rPr lang="en-GB" dirty="0">
                <a:solidFill>
                  <a:schemeClr val="bg1"/>
                </a:solidFill>
              </a:rPr>
            </a:b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D74FE9F-FE10-BC49-938A-7AA0178C492B}"/>
              </a:ext>
            </a:extLst>
          </p:cNvPr>
          <p:cNvPicPr>
            <a:picLocks noChangeAspect="1"/>
          </p:cNvPicPr>
          <p:nvPr/>
        </p:nvPicPr>
        <p:blipFill rotWithShape="1">
          <a:blip r:embed="rId2"/>
          <a:srcRect l="4112" t="5985" r="33411" b="6521"/>
          <a:stretch/>
        </p:blipFill>
        <p:spPr>
          <a:xfrm>
            <a:off x="275967" y="1124998"/>
            <a:ext cx="5136291" cy="4979751"/>
          </a:xfrm>
          <a:prstGeom prst="rect">
            <a:avLst/>
          </a:prstGeom>
        </p:spPr>
      </p:pic>
      <p:sp>
        <p:nvSpPr>
          <p:cNvPr id="2" name="Rectangle 1">
            <a:extLst>
              <a:ext uri="{FF2B5EF4-FFF2-40B4-BE49-F238E27FC236}">
                <a16:creationId xmlns:a16="http://schemas.microsoft.com/office/drawing/2014/main" id="{BF4C80DB-D67D-3E4A-8677-5B017FB61101}"/>
              </a:ext>
            </a:extLst>
          </p:cNvPr>
          <p:cNvSpPr/>
          <p:nvPr/>
        </p:nvSpPr>
        <p:spPr>
          <a:xfrm>
            <a:off x="5511115" y="1353402"/>
            <a:ext cx="6111446" cy="4524315"/>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Where do you feel you are at the moment?</a:t>
            </a: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Where would you like to be?</a:t>
            </a: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Take a moment or two to make a decision and place yourselves on the diagram in your participant’s manual. You can choose one of the words on the picture or put come up with another one.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Then chat in pairs or all together, inviting each person to say where they would put themselves and why. </a:t>
            </a:r>
          </a:p>
        </p:txBody>
      </p:sp>
    </p:spTree>
    <p:extLst>
      <p:ext uri="{BB962C8B-B14F-4D97-AF65-F5344CB8AC3E}">
        <p14:creationId xmlns:p14="http://schemas.microsoft.com/office/powerpoint/2010/main" val="664316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B4DA1-B61A-CB43-A9B9-5B6182F7749E}"/>
              </a:ext>
            </a:extLst>
          </p:cNvPr>
          <p:cNvPicPr>
            <a:picLocks noChangeAspect="1"/>
          </p:cNvPicPr>
          <p:nvPr/>
        </p:nvPicPr>
        <p:blipFill rotWithShape="1">
          <a:blip r:embed="rId2"/>
          <a:srcRect b="6643"/>
          <a:stretch/>
        </p:blipFill>
        <p:spPr>
          <a:xfrm>
            <a:off x="-1" y="332237"/>
            <a:ext cx="12296111" cy="6193526"/>
          </a:xfrm>
          <a:prstGeom prst="rect">
            <a:avLst/>
          </a:prstGeom>
        </p:spPr>
      </p:pic>
    </p:spTree>
    <p:extLst>
      <p:ext uri="{BB962C8B-B14F-4D97-AF65-F5344CB8AC3E}">
        <p14:creationId xmlns:p14="http://schemas.microsoft.com/office/powerpoint/2010/main" val="4037438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322B54-31C0-9E46-A3F8-35F9E9395775}"/>
              </a:ext>
            </a:extLst>
          </p:cNvPr>
          <p:cNvPicPr>
            <a:picLocks noChangeAspect="1"/>
          </p:cNvPicPr>
          <p:nvPr/>
        </p:nvPicPr>
        <p:blipFill>
          <a:blip r:embed="rId2"/>
          <a:stretch>
            <a:fillRect/>
          </a:stretch>
        </p:blipFill>
        <p:spPr>
          <a:xfrm>
            <a:off x="1096879" y="0"/>
            <a:ext cx="9998242" cy="6858000"/>
          </a:xfrm>
          <a:prstGeom prst="rect">
            <a:avLst/>
          </a:prstGeom>
        </p:spPr>
      </p:pic>
    </p:spTree>
    <p:extLst>
      <p:ext uri="{BB962C8B-B14F-4D97-AF65-F5344CB8AC3E}">
        <p14:creationId xmlns:p14="http://schemas.microsoft.com/office/powerpoint/2010/main" val="174946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A0D8BB-C21F-7D40-BA68-A4B796701D29}"/>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Blocks</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9F596FD-73E0-EE45-A354-E1058A65536E}"/>
              </a:ext>
            </a:extLst>
          </p:cNvPr>
          <p:cNvSpPr/>
          <p:nvPr/>
        </p:nvSpPr>
        <p:spPr>
          <a:xfrm>
            <a:off x="838200" y="1521595"/>
            <a:ext cx="10357022" cy="2677656"/>
          </a:xfrm>
          <a:prstGeom prst="rect">
            <a:avLst/>
          </a:prstGeom>
        </p:spPr>
        <p:txBody>
          <a:bodyPr wrap="square">
            <a:spAutoFit/>
          </a:bodyPr>
          <a:lstStyle/>
          <a:p>
            <a:r>
              <a:rPr lang="en-GB" sz="2400" dirty="0">
                <a:solidFill>
                  <a:schemeClr val="bg1"/>
                </a:solidFill>
                <a:effectLst/>
                <a:latin typeface="Open Sans Light" panose="020B0306030504020204" pitchFamily="34" charset="0"/>
              </a:rPr>
              <a:t>In the chat facility of Zoom (if you know how – if not then you could send a text message or similar to the person leading this course for you) write your name and a word that symbolises, for you, your place in the Body of Christ, the Church.</a:t>
            </a:r>
          </a:p>
          <a:p>
            <a:endParaRPr lang="en-GB" sz="2400" dirty="0">
              <a:solidFill>
                <a:schemeClr val="bg1"/>
              </a:solidFill>
              <a:latin typeface="Open Sans Light" panose="020B0306030504020204" pitchFamily="34" charset="0"/>
            </a:endParaRPr>
          </a:p>
          <a:p>
            <a:r>
              <a:rPr lang="en-GB" sz="2400" dirty="0">
                <a:solidFill>
                  <a:schemeClr val="bg1"/>
                </a:solidFill>
                <a:effectLst/>
                <a:latin typeface="Open Sans Light" panose="020B0306030504020204" pitchFamily="34" charset="0"/>
              </a:rPr>
              <a:t>Maybe that word is something like: welcome, love, hospitality, children, serving, caring, etc.</a:t>
            </a:r>
          </a:p>
        </p:txBody>
      </p:sp>
    </p:spTree>
    <p:extLst>
      <p:ext uri="{BB962C8B-B14F-4D97-AF65-F5344CB8AC3E}">
        <p14:creationId xmlns:p14="http://schemas.microsoft.com/office/powerpoint/2010/main" val="212475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738AF-3727-724D-BE7E-6B95A2FCB286}"/>
              </a:ext>
            </a:extLst>
          </p:cNvPr>
          <p:cNvPicPr>
            <a:picLocks noChangeAspect="1"/>
          </p:cNvPicPr>
          <p:nvPr/>
        </p:nvPicPr>
        <p:blipFill>
          <a:blip r:embed="rId2"/>
          <a:stretch>
            <a:fillRect/>
          </a:stretch>
        </p:blipFill>
        <p:spPr>
          <a:xfrm>
            <a:off x="3016250" y="590550"/>
            <a:ext cx="6159500" cy="5676900"/>
          </a:xfrm>
          <a:prstGeom prst="rect">
            <a:avLst/>
          </a:prstGeom>
        </p:spPr>
      </p:pic>
    </p:spTree>
    <p:extLst>
      <p:ext uri="{BB962C8B-B14F-4D97-AF65-F5344CB8AC3E}">
        <p14:creationId xmlns:p14="http://schemas.microsoft.com/office/powerpoint/2010/main" val="34397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A9E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A0D8BB-C21F-7D40-BA68-A4B796701D29}"/>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Reflection</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9F596FD-73E0-EE45-A354-E1058A65536E}"/>
              </a:ext>
            </a:extLst>
          </p:cNvPr>
          <p:cNvSpPr/>
          <p:nvPr/>
        </p:nvSpPr>
        <p:spPr>
          <a:xfrm>
            <a:off x="758911" y="1027906"/>
            <a:ext cx="10357022" cy="646331"/>
          </a:xfrm>
          <a:prstGeom prst="rect">
            <a:avLst/>
          </a:prstGeom>
        </p:spPr>
        <p:txBody>
          <a:bodyPr wrap="square">
            <a:sp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is a similar reflective exercise to that of the previous session using John's Gospel. This time we use 1 Peter 2:4-5.</a:t>
            </a:r>
          </a:p>
        </p:txBody>
      </p:sp>
      <p:pic>
        <p:nvPicPr>
          <p:cNvPr id="6" name="Picture 5">
            <a:extLst>
              <a:ext uri="{FF2B5EF4-FFF2-40B4-BE49-F238E27FC236}">
                <a16:creationId xmlns:a16="http://schemas.microsoft.com/office/drawing/2014/main" id="{1A4C1F8B-C397-644D-9434-6DCDEEAE371E}"/>
              </a:ext>
            </a:extLst>
          </p:cNvPr>
          <p:cNvPicPr>
            <a:picLocks noChangeAspect="1"/>
          </p:cNvPicPr>
          <p:nvPr/>
        </p:nvPicPr>
        <p:blipFill>
          <a:blip r:embed="rId2"/>
          <a:stretch>
            <a:fillRect/>
          </a:stretch>
        </p:blipFill>
        <p:spPr>
          <a:xfrm>
            <a:off x="971722" y="1752600"/>
            <a:ext cx="9931400" cy="5105400"/>
          </a:xfrm>
          <a:prstGeom prst="rect">
            <a:avLst/>
          </a:prstGeom>
        </p:spPr>
      </p:pic>
    </p:spTree>
    <p:extLst>
      <p:ext uri="{BB962C8B-B14F-4D97-AF65-F5344CB8AC3E}">
        <p14:creationId xmlns:p14="http://schemas.microsoft.com/office/powerpoint/2010/main" val="570319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85798-7837-F44F-A9B9-89747FB5BCA8}"/>
              </a:ext>
            </a:extLst>
          </p:cNvPr>
          <p:cNvPicPr>
            <a:picLocks noChangeAspect="1"/>
          </p:cNvPicPr>
          <p:nvPr/>
        </p:nvPicPr>
        <p:blipFill>
          <a:blip r:embed="rId2"/>
          <a:stretch>
            <a:fillRect/>
          </a:stretch>
        </p:blipFill>
        <p:spPr>
          <a:xfrm>
            <a:off x="3124200" y="533400"/>
            <a:ext cx="5943600" cy="5791200"/>
          </a:xfrm>
          <a:prstGeom prst="rect">
            <a:avLst/>
          </a:prstGeom>
        </p:spPr>
      </p:pic>
    </p:spTree>
    <p:extLst>
      <p:ext uri="{BB962C8B-B14F-4D97-AF65-F5344CB8AC3E}">
        <p14:creationId xmlns:p14="http://schemas.microsoft.com/office/powerpoint/2010/main" val="2531834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and review</a:t>
            </a:r>
            <a:br>
              <a:rPr lang="en-GB" dirty="0">
                <a:solidFill>
                  <a:schemeClr val="bg1"/>
                </a:solidFill>
              </a:rPr>
            </a:b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725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Church - how is it for you?</a:t>
            </a:r>
          </a:p>
        </p:txBody>
      </p:sp>
      <p:sp>
        <p:nvSpPr>
          <p:cNvPr id="2" name="Rectangle 1">
            <a:extLst>
              <a:ext uri="{FF2B5EF4-FFF2-40B4-BE49-F238E27FC236}">
                <a16:creationId xmlns:a16="http://schemas.microsoft.com/office/drawing/2014/main" id="{2DA8E476-DC3D-5A47-A6ED-89EF5C3A9594}"/>
              </a:ext>
            </a:extLst>
          </p:cNvPr>
          <p:cNvSpPr/>
          <p:nvPr/>
        </p:nvSpPr>
        <p:spPr>
          <a:xfrm>
            <a:off x="838200" y="1690688"/>
            <a:ext cx="10787448" cy="830997"/>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Can members remember the first word that came into their head last session when they thought about church? Has their word changed?</a:t>
            </a:r>
          </a:p>
        </p:txBody>
      </p:sp>
    </p:spTree>
    <p:extLst>
      <p:ext uri="{BB962C8B-B14F-4D97-AF65-F5344CB8AC3E}">
        <p14:creationId xmlns:p14="http://schemas.microsoft.com/office/powerpoint/2010/main" val="3341513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Church - how is it for you?</a:t>
            </a:r>
          </a:p>
        </p:txBody>
      </p:sp>
      <p:sp>
        <p:nvSpPr>
          <p:cNvPr id="2" name="Rectangle 1">
            <a:extLst>
              <a:ext uri="{FF2B5EF4-FFF2-40B4-BE49-F238E27FC236}">
                <a16:creationId xmlns:a16="http://schemas.microsoft.com/office/drawing/2014/main" id="{2DA8E476-DC3D-5A47-A6ED-89EF5C3A9594}"/>
              </a:ext>
            </a:extLst>
          </p:cNvPr>
          <p:cNvSpPr/>
          <p:nvPr/>
        </p:nvSpPr>
        <p:spPr>
          <a:xfrm>
            <a:off x="566352" y="1517694"/>
            <a:ext cx="10787448" cy="4524315"/>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'Some people go to church looking like they are on the way to the dentist and come out looking like they have been.'</a:t>
            </a:r>
          </a:p>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'That was about as interesting as a watching paint dry!' - a choral evensong service fails to inspire!</a:t>
            </a:r>
          </a:p>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'Sunday is the best day of the week! I love worshipping God with my friends at Church'</a:t>
            </a:r>
          </a:p>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Vicar at the church door: 'I guess you found that a bit weird and wonderful?' Visitor: 'Weird? Yes! Wonderful? No!' - a less than positive reaction to a service of prayer and praise.</a:t>
            </a:r>
          </a:p>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'Daddy is it still Sunday?' - eight year old's comment during a very long and dull service.</a:t>
            </a:r>
          </a:p>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 felt like I saw a glimpse of heaven. It was wonderful’</a:t>
            </a:r>
          </a:p>
        </p:txBody>
      </p:sp>
    </p:spTree>
    <p:extLst>
      <p:ext uri="{BB962C8B-B14F-4D97-AF65-F5344CB8AC3E}">
        <p14:creationId xmlns:p14="http://schemas.microsoft.com/office/powerpoint/2010/main" val="409352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Church - how is it for you?</a:t>
            </a:r>
          </a:p>
        </p:txBody>
      </p:sp>
      <p:sp>
        <p:nvSpPr>
          <p:cNvPr id="2" name="Rectangle 1">
            <a:extLst>
              <a:ext uri="{FF2B5EF4-FFF2-40B4-BE49-F238E27FC236}">
                <a16:creationId xmlns:a16="http://schemas.microsoft.com/office/drawing/2014/main" id="{2DA8E476-DC3D-5A47-A6ED-89EF5C3A9594}"/>
              </a:ext>
            </a:extLst>
          </p:cNvPr>
          <p:cNvSpPr/>
          <p:nvPr/>
        </p:nvSpPr>
        <p:spPr>
          <a:xfrm>
            <a:off x="566352" y="1332342"/>
            <a:ext cx="10787448" cy="2677656"/>
          </a:xfrm>
          <a:prstGeom prst="rect">
            <a:avLst/>
          </a:prstGeom>
        </p:spPr>
        <p:txBody>
          <a:bodyPr wrap="square">
            <a:spAutoFit/>
          </a:bodyPr>
          <a:lstStyle/>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Discuss together as a whole group.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do you react to the statements on the last slide and in the participant’s manual?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Do they ring any bells?</a:t>
            </a:r>
          </a:p>
        </p:txBody>
      </p:sp>
    </p:spTree>
    <p:extLst>
      <p:ext uri="{BB962C8B-B14F-4D97-AF65-F5344CB8AC3E}">
        <p14:creationId xmlns:p14="http://schemas.microsoft.com/office/powerpoint/2010/main" val="409995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724406-638B-CE4F-BD60-46B58B93B66D}"/>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3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3221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mix</a:t>
            </a:r>
          </a:p>
        </p:txBody>
      </p:sp>
      <p:sp>
        <p:nvSpPr>
          <p:cNvPr id="2" name="Rectangle 1">
            <a:extLst>
              <a:ext uri="{FF2B5EF4-FFF2-40B4-BE49-F238E27FC236}">
                <a16:creationId xmlns:a16="http://schemas.microsoft.com/office/drawing/2014/main" id="{2DA8E476-DC3D-5A47-A6ED-89EF5C3A9594}"/>
              </a:ext>
            </a:extLst>
          </p:cNvPr>
          <p:cNvSpPr/>
          <p:nvPr/>
        </p:nvSpPr>
        <p:spPr>
          <a:xfrm>
            <a:off x="838200" y="1492980"/>
            <a:ext cx="10787448" cy="3046988"/>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From the passage on the next slide it is possible to identify some of the following ingredients which are part of 'the recipe' that makes up an act of worship.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Complete the chart the follows answering the following questions: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Why do you think we do these things? </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What's your response to that part of a service?</a:t>
            </a:r>
          </a:p>
        </p:txBody>
      </p:sp>
    </p:spTree>
    <p:extLst>
      <p:ext uri="{BB962C8B-B14F-4D97-AF65-F5344CB8AC3E}">
        <p14:creationId xmlns:p14="http://schemas.microsoft.com/office/powerpoint/2010/main" val="74507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mix</a:t>
            </a:r>
          </a:p>
        </p:txBody>
      </p:sp>
      <p:pic>
        <p:nvPicPr>
          <p:cNvPr id="6" name="Picture 5">
            <a:extLst>
              <a:ext uri="{FF2B5EF4-FFF2-40B4-BE49-F238E27FC236}">
                <a16:creationId xmlns:a16="http://schemas.microsoft.com/office/drawing/2014/main" id="{3CF6F5F2-8080-964F-AD56-7F524A6B0F43}"/>
              </a:ext>
            </a:extLst>
          </p:cNvPr>
          <p:cNvPicPr>
            <a:picLocks noChangeAspect="1"/>
          </p:cNvPicPr>
          <p:nvPr/>
        </p:nvPicPr>
        <p:blipFill>
          <a:blip r:embed="rId2"/>
          <a:stretch>
            <a:fillRect/>
          </a:stretch>
        </p:blipFill>
        <p:spPr>
          <a:xfrm>
            <a:off x="275967" y="1755861"/>
            <a:ext cx="11634058" cy="4197694"/>
          </a:xfrm>
          <a:prstGeom prst="rect">
            <a:avLst/>
          </a:prstGeom>
        </p:spPr>
      </p:pic>
    </p:spTree>
    <p:extLst>
      <p:ext uri="{BB962C8B-B14F-4D97-AF65-F5344CB8AC3E}">
        <p14:creationId xmlns:p14="http://schemas.microsoft.com/office/powerpoint/2010/main" val="1215084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249F5-8831-6349-8E7C-A841396C8E5B}"/>
              </a:ext>
            </a:extLst>
          </p:cNvPr>
          <p:cNvSpPr/>
          <p:nvPr/>
        </p:nvSpPr>
        <p:spPr>
          <a:xfrm>
            <a:off x="275968" y="299952"/>
            <a:ext cx="11640065" cy="62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latin typeface="Open Sans" panose="020B0606030504020204" pitchFamily="34" charset="0"/>
                <a:ea typeface="Open Sans" panose="020B0606030504020204" pitchFamily="34" charset="0"/>
                <a:cs typeface="Open Sans" panose="020B0606030504020204" pitchFamily="34" charset="0"/>
              </a:rPr>
              <a:t>In the mix</a:t>
            </a:r>
          </a:p>
        </p:txBody>
      </p:sp>
      <p:pic>
        <p:nvPicPr>
          <p:cNvPr id="3" name="Picture 2">
            <a:extLst>
              <a:ext uri="{FF2B5EF4-FFF2-40B4-BE49-F238E27FC236}">
                <a16:creationId xmlns:a16="http://schemas.microsoft.com/office/drawing/2014/main" id="{C986E230-4B96-F442-9FAA-D783EF191343}"/>
              </a:ext>
            </a:extLst>
          </p:cNvPr>
          <p:cNvPicPr>
            <a:picLocks noChangeAspect="1"/>
          </p:cNvPicPr>
          <p:nvPr/>
        </p:nvPicPr>
        <p:blipFill>
          <a:blip r:embed="rId2"/>
          <a:stretch>
            <a:fillRect/>
          </a:stretch>
        </p:blipFill>
        <p:spPr>
          <a:xfrm>
            <a:off x="275967" y="1676399"/>
            <a:ext cx="11679899" cy="4106563"/>
          </a:xfrm>
          <a:prstGeom prst="rect">
            <a:avLst/>
          </a:prstGeom>
        </p:spPr>
      </p:pic>
    </p:spTree>
    <p:extLst>
      <p:ext uri="{BB962C8B-B14F-4D97-AF65-F5344CB8AC3E}">
        <p14:creationId xmlns:p14="http://schemas.microsoft.com/office/powerpoint/2010/main" val="324506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7D21-4D37-E04B-8F9A-114F6612296C}"/>
              </a:ext>
            </a:extLst>
          </p:cNvPr>
          <p:cNvSpPr>
            <a:spLocks noGrp="1"/>
          </p:cNvSpPr>
          <p:nvPr>
            <p:ph type="title"/>
          </p:nvPr>
        </p:nvSpPr>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Session One: Stand up and be counted</a:t>
            </a:r>
            <a:br>
              <a:rPr lang="en-GB" dirty="0">
                <a:solidFill>
                  <a:schemeClr val="bg1"/>
                </a:solidFill>
              </a:rPr>
            </a:b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E6BE247-3D73-3946-B6CB-5987D9327D56}"/>
              </a:ext>
            </a:extLst>
          </p:cNvPr>
          <p:cNvSpPr/>
          <p:nvPr/>
        </p:nvSpPr>
        <p:spPr>
          <a:xfrm>
            <a:off x="838200" y="1690688"/>
            <a:ext cx="10109886" cy="830997"/>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Can you think of a cause or campaign (serious or light-hearted) that you feel/could feel particularly committed to? </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3432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Taste comparison</a:t>
            </a:r>
          </a:p>
        </p:txBody>
      </p:sp>
      <p:sp>
        <p:nvSpPr>
          <p:cNvPr id="2" name="Rectangle 1">
            <a:extLst>
              <a:ext uri="{FF2B5EF4-FFF2-40B4-BE49-F238E27FC236}">
                <a16:creationId xmlns:a16="http://schemas.microsoft.com/office/drawing/2014/main" id="{248C2573-F750-6043-80A0-058B45AE7C3C}"/>
              </a:ext>
            </a:extLst>
          </p:cNvPr>
          <p:cNvSpPr/>
          <p:nvPr/>
        </p:nvSpPr>
        <p:spPr>
          <a:xfrm>
            <a:off x="838199" y="1690688"/>
            <a:ext cx="10515599" cy="830997"/>
          </a:xfrm>
          <a:prstGeom prst="rect">
            <a:avLst/>
          </a:prstGeom>
        </p:spPr>
        <p:txBody>
          <a:bodyPr wrap="square">
            <a:spAutoFit/>
          </a:bodyPr>
          <a:lstStyle/>
          <a:p>
            <a:r>
              <a:rPr lang="en-GB" sz="2400" dirty="0">
                <a:solidFill>
                  <a:schemeClr val="bg1"/>
                </a:solidFill>
                <a:effectLst/>
                <a:latin typeface="Open Sans Light" panose="020B0306030504020204" pitchFamily="34" charset="0"/>
              </a:rPr>
              <a:t>From the chart you filled in pick two activities which you find easy/enjoyable in worship and one you find more difficult. </a:t>
            </a:r>
          </a:p>
        </p:txBody>
      </p:sp>
    </p:spTree>
    <p:extLst>
      <p:ext uri="{BB962C8B-B14F-4D97-AF65-F5344CB8AC3E}">
        <p14:creationId xmlns:p14="http://schemas.microsoft.com/office/powerpoint/2010/main" val="266665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Holy Communion, Bible and Music</a:t>
            </a:r>
          </a:p>
        </p:txBody>
      </p:sp>
      <p:pic>
        <p:nvPicPr>
          <p:cNvPr id="6" name="Picture 5">
            <a:extLst>
              <a:ext uri="{FF2B5EF4-FFF2-40B4-BE49-F238E27FC236}">
                <a16:creationId xmlns:a16="http://schemas.microsoft.com/office/drawing/2014/main" id="{8C7EB997-71F6-1F47-8240-5683050D3FBA}"/>
              </a:ext>
            </a:extLst>
          </p:cNvPr>
          <p:cNvPicPr>
            <a:picLocks noChangeAspect="1"/>
          </p:cNvPicPr>
          <p:nvPr/>
        </p:nvPicPr>
        <p:blipFill>
          <a:blip r:embed="rId2"/>
          <a:stretch>
            <a:fillRect/>
          </a:stretch>
        </p:blipFill>
        <p:spPr>
          <a:xfrm>
            <a:off x="275967" y="1670049"/>
            <a:ext cx="11621205" cy="4137627"/>
          </a:xfrm>
          <a:prstGeom prst="rect">
            <a:avLst/>
          </a:prstGeom>
        </p:spPr>
      </p:pic>
    </p:spTree>
    <p:extLst>
      <p:ext uri="{BB962C8B-B14F-4D97-AF65-F5344CB8AC3E}">
        <p14:creationId xmlns:p14="http://schemas.microsoft.com/office/powerpoint/2010/main" val="3479674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Better together</a:t>
            </a:r>
          </a:p>
        </p:txBody>
      </p:sp>
      <p:sp>
        <p:nvSpPr>
          <p:cNvPr id="2" name="Rectangle 1">
            <a:extLst>
              <a:ext uri="{FF2B5EF4-FFF2-40B4-BE49-F238E27FC236}">
                <a16:creationId xmlns:a16="http://schemas.microsoft.com/office/drawing/2014/main" id="{D1827AAB-2C13-CF4A-AD17-62FB72C63C6B}"/>
              </a:ext>
            </a:extLst>
          </p:cNvPr>
          <p:cNvSpPr/>
          <p:nvPr/>
        </p:nvSpPr>
        <p:spPr>
          <a:xfrm>
            <a:off x="838200" y="1392877"/>
            <a:ext cx="10628870" cy="156966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a:t>
            </a: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 our last session you may recall we added our names and a word to the chat function as a reminder of the idea of the church as being a network of relationships. Have a member of the group read the verse from last session.</a:t>
            </a:r>
          </a:p>
        </p:txBody>
      </p:sp>
    </p:spTree>
    <p:extLst>
      <p:ext uri="{BB962C8B-B14F-4D97-AF65-F5344CB8AC3E}">
        <p14:creationId xmlns:p14="http://schemas.microsoft.com/office/powerpoint/2010/main" val="718353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Better together</a:t>
            </a:r>
          </a:p>
        </p:txBody>
      </p:sp>
      <p:pic>
        <p:nvPicPr>
          <p:cNvPr id="6" name="Picture 5">
            <a:extLst>
              <a:ext uri="{FF2B5EF4-FFF2-40B4-BE49-F238E27FC236}">
                <a16:creationId xmlns:a16="http://schemas.microsoft.com/office/drawing/2014/main" id="{77265349-7535-7745-A146-64D434C746DE}"/>
              </a:ext>
            </a:extLst>
          </p:cNvPr>
          <p:cNvPicPr>
            <a:picLocks noChangeAspect="1"/>
          </p:cNvPicPr>
          <p:nvPr/>
        </p:nvPicPr>
        <p:blipFill>
          <a:blip r:embed="rId2"/>
          <a:stretch>
            <a:fillRect/>
          </a:stretch>
        </p:blipFill>
        <p:spPr>
          <a:xfrm>
            <a:off x="275967" y="2273300"/>
            <a:ext cx="11652127" cy="2718830"/>
          </a:xfrm>
          <a:prstGeom prst="rect">
            <a:avLst/>
          </a:prstGeom>
        </p:spPr>
      </p:pic>
    </p:spTree>
    <p:extLst>
      <p:ext uri="{BB962C8B-B14F-4D97-AF65-F5344CB8AC3E}">
        <p14:creationId xmlns:p14="http://schemas.microsoft.com/office/powerpoint/2010/main" val="7420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Better together</a:t>
            </a:r>
          </a:p>
        </p:txBody>
      </p:sp>
      <p:pic>
        <p:nvPicPr>
          <p:cNvPr id="3" name="Picture 2">
            <a:extLst>
              <a:ext uri="{FF2B5EF4-FFF2-40B4-BE49-F238E27FC236}">
                <a16:creationId xmlns:a16="http://schemas.microsoft.com/office/drawing/2014/main" id="{282115C5-598B-214D-A634-851F39C01237}"/>
              </a:ext>
            </a:extLst>
          </p:cNvPr>
          <p:cNvPicPr>
            <a:picLocks noChangeAspect="1"/>
          </p:cNvPicPr>
          <p:nvPr/>
        </p:nvPicPr>
        <p:blipFill>
          <a:blip r:embed="rId2"/>
          <a:stretch>
            <a:fillRect/>
          </a:stretch>
        </p:blipFill>
        <p:spPr>
          <a:xfrm>
            <a:off x="275967" y="1974849"/>
            <a:ext cx="11636208" cy="3425054"/>
          </a:xfrm>
          <a:prstGeom prst="rect">
            <a:avLst/>
          </a:prstGeom>
        </p:spPr>
      </p:pic>
    </p:spTree>
    <p:extLst>
      <p:ext uri="{BB962C8B-B14F-4D97-AF65-F5344CB8AC3E}">
        <p14:creationId xmlns:p14="http://schemas.microsoft.com/office/powerpoint/2010/main" val="2348130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Better together</a:t>
            </a:r>
          </a:p>
        </p:txBody>
      </p:sp>
      <p:sp>
        <p:nvSpPr>
          <p:cNvPr id="2" name="Rectangle 1">
            <a:extLst>
              <a:ext uri="{FF2B5EF4-FFF2-40B4-BE49-F238E27FC236}">
                <a16:creationId xmlns:a16="http://schemas.microsoft.com/office/drawing/2014/main" id="{B8927101-C933-074E-89D0-DBDB61735603}"/>
              </a:ext>
            </a:extLst>
          </p:cNvPr>
          <p:cNvSpPr/>
          <p:nvPr/>
        </p:nvSpPr>
        <p:spPr>
          <a:xfrm>
            <a:off x="838199" y="1690688"/>
            <a:ext cx="10515599" cy="2308324"/>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Discuss together the following points</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that without people being present at worship the church is weaker.</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that worship is more to do with what we contribute than what we get out of going to church.</a:t>
            </a:r>
          </a:p>
        </p:txBody>
      </p:sp>
    </p:spTree>
    <p:extLst>
      <p:ext uri="{BB962C8B-B14F-4D97-AF65-F5344CB8AC3E}">
        <p14:creationId xmlns:p14="http://schemas.microsoft.com/office/powerpoint/2010/main" val="107750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822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275966" y="297567"/>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Reflection</a:t>
            </a:r>
          </a:p>
        </p:txBody>
      </p:sp>
      <p:pic>
        <p:nvPicPr>
          <p:cNvPr id="6" name="Picture 5">
            <a:extLst>
              <a:ext uri="{FF2B5EF4-FFF2-40B4-BE49-F238E27FC236}">
                <a16:creationId xmlns:a16="http://schemas.microsoft.com/office/drawing/2014/main" id="{CD4A25B2-47F6-4049-AB10-0458E7BE8C72}"/>
              </a:ext>
            </a:extLst>
          </p:cNvPr>
          <p:cNvPicPr>
            <a:picLocks noChangeAspect="1"/>
          </p:cNvPicPr>
          <p:nvPr/>
        </p:nvPicPr>
        <p:blipFill>
          <a:blip r:embed="rId2"/>
          <a:stretch>
            <a:fillRect/>
          </a:stretch>
        </p:blipFill>
        <p:spPr>
          <a:xfrm>
            <a:off x="3299255" y="299950"/>
            <a:ext cx="8616778" cy="6255715"/>
          </a:xfrm>
          <a:prstGeom prst="rect">
            <a:avLst/>
          </a:prstGeom>
        </p:spPr>
      </p:pic>
    </p:spTree>
    <p:extLst>
      <p:ext uri="{BB962C8B-B14F-4D97-AF65-F5344CB8AC3E}">
        <p14:creationId xmlns:p14="http://schemas.microsoft.com/office/powerpoint/2010/main" val="857083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76F904-8FA5-634F-AC7E-ECDE75DF19C8}"/>
              </a:ext>
            </a:extLst>
          </p:cNvPr>
          <p:cNvPicPr>
            <a:picLocks noChangeAspect="1"/>
          </p:cNvPicPr>
          <p:nvPr/>
        </p:nvPicPr>
        <p:blipFill>
          <a:blip r:embed="rId2"/>
          <a:stretch>
            <a:fillRect/>
          </a:stretch>
        </p:blipFill>
        <p:spPr>
          <a:xfrm>
            <a:off x="3263900" y="501650"/>
            <a:ext cx="5664200" cy="5854700"/>
          </a:xfrm>
          <a:prstGeom prst="rect">
            <a:avLst/>
          </a:prstGeom>
        </p:spPr>
      </p:pic>
    </p:spTree>
    <p:extLst>
      <p:ext uri="{BB962C8B-B14F-4D97-AF65-F5344CB8AC3E}">
        <p14:creationId xmlns:p14="http://schemas.microsoft.com/office/powerpoint/2010/main" val="1588857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Right here, right now</a:t>
            </a:r>
          </a:p>
        </p:txBody>
      </p:sp>
      <p:sp>
        <p:nvSpPr>
          <p:cNvPr id="2" name="Rectangle 1">
            <a:extLst>
              <a:ext uri="{FF2B5EF4-FFF2-40B4-BE49-F238E27FC236}">
                <a16:creationId xmlns:a16="http://schemas.microsoft.com/office/drawing/2014/main" id="{B8927101-C933-074E-89D0-DBDB61735603}"/>
              </a:ext>
            </a:extLst>
          </p:cNvPr>
          <p:cNvSpPr/>
          <p:nvPr/>
        </p:nvSpPr>
        <p:spPr>
          <a:xfrm>
            <a:off x="838201" y="1480624"/>
            <a:ext cx="10515599" cy="4893647"/>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Which of the following phrases best describes your daily relationship with the Lord?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Works when I'm in the mood</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Good days and bad days</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Not what it used to be</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Cooking on gas</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Regular and fruitful</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Patchy</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Deep and meaningful</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Wearing L plates</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Non-existent</a:t>
            </a:r>
          </a:p>
          <a:p>
            <a:pPr marL="342900" indent="-342900">
              <a:buFont typeface="Arial" panose="020B0604020202020204" pitchFamily="34" charset="0"/>
              <a:buChar char="•"/>
            </a:pPr>
            <a:r>
              <a:rPr lang="en-GB"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Hmmmm</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960382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B637993-538F-224A-AC8F-87F66DFC6993}"/>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4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978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7D21-4D37-E04B-8F9A-114F6612296C}"/>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1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05819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God’s greenhouse</a:t>
            </a:r>
          </a:p>
        </p:txBody>
      </p:sp>
      <p:sp>
        <p:nvSpPr>
          <p:cNvPr id="2" name="Rectangle 1">
            <a:extLst>
              <a:ext uri="{FF2B5EF4-FFF2-40B4-BE49-F238E27FC236}">
                <a16:creationId xmlns:a16="http://schemas.microsoft.com/office/drawing/2014/main" id="{B8927101-C933-074E-89D0-DBDB61735603}"/>
              </a:ext>
            </a:extLst>
          </p:cNvPr>
          <p:cNvSpPr/>
          <p:nvPr/>
        </p:nvSpPr>
        <p:spPr>
          <a:xfrm>
            <a:off x="838201" y="1480624"/>
            <a:ext cx="10515599" cy="2308324"/>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Fill in parts of the chart to describe your own ways of growing in God. What's going well, what could improve, what could you try, what doesn't work for you?</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chart is on the next slide and on page 55 of the Participant’s manual)</a:t>
            </a:r>
          </a:p>
        </p:txBody>
      </p:sp>
    </p:spTree>
    <p:extLst>
      <p:ext uri="{BB962C8B-B14F-4D97-AF65-F5344CB8AC3E}">
        <p14:creationId xmlns:p14="http://schemas.microsoft.com/office/powerpoint/2010/main" val="293765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9DACE3-7677-9B4C-B91E-43AF2F96560B}"/>
              </a:ext>
            </a:extLst>
          </p:cNvPr>
          <p:cNvPicPr>
            <a:picLocks noChangeAspect="1"/>
          </p:cNvPicPr>
          <p:nvPr/>
        </p:nvPicPr>
        <p:blipFill>
          <a:blip r:embed="rId2"/>
          <a:stretch>
            <a:fillRect/>
          </a:stretch>
        </p:blipFill>
        <p:spPr>
          <a:xfrm>
            <a:off x="1793264" y="0"/>
            <a:ext cx="8605471" cy="6858000"/>
          </a:xfrm>
          <a:prstGeom prst="rect">
            <a:avLst/>
          </a:prstGeom>
        </p:spPr>
      </p:pic>
    </p:spTree>
    <p:extLst>
      <p:ext uri="{BB962C8B-B14F-4D97-AF65-F5344CB8AC3E}">
        <p14:creationId xmlns:p14="http://schemas.microsoft.com/office/powerpoint/2010/main" val="2447630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Mary and Martha</a:t>
            </a:r>
          </a:p>
        </p:txBody>
      </p:sp>
      <p:pic>
        <p:nvPicPr>
          <p:cNvPr id="6" name="Picture 5">
            <a:extLst>
              <a:ext uri="{FF2B5EF4-FFF2-40B4-BE49-F238E27FC236}">
                <a16:creationId xmlns:a16="http://schemas.microsoft.com/office/drawing/2014/main" id="{D772605C-882A-9748-B69B-5EFD6967976A}"/>
              </a:ext>
            </a:extLst>
          </p:cNvPr>
          <p:cNvPicPr>
            <a:picLocks noChangeAspect="1"/>
          </p:cNvPicPr>
          <p:nvPr/>
        </p:nvPicPr>
        <p:blipFill>
          <a:blip r:embed="rId2"/>
          <a:stretch>
            <a:fillRect/>
          </a:stretch>
        </p:blipFill>
        <p:spPr>
          <a:xfrm>
            <a:off x="275967" y="1675541"/>
            <a:ext cx="11660580" cy="3996209"/>
          </a:xfrm>
          <a:prstGeom prst="rect">
            <a:avLst/>
          </a:prstGeom>
        </p:spPr>
      </p:pic>
    </p:spTree>
    <p:extLst>
      <p:ext uri="{BB962C8B-B14F-4D97-AF65-F5344CB8AC3E}">
        <p14:creationId xmlns:p14="http://schemas.microsoft.com/office/powerpoint/2010/main" val="3537320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Mary and Martha</a:t>
            </a:r>
          </a:p>
        </p:txBody>
      </p:sp>
      <p:sp>
        <p:nvSpPr>
          <p:cNvPr id="2" name="Rectangle 1">
            <a:extLst>
              <a:ext uri="{FF2B5EF4-FFF2-40B4-BE49-F238E27FC236}">
                <a16:creationId xmlns:a16="http://schemas.microsoft.com/office/drawing/2014/main" id="{CC7271D9-D662-AD45-9228-39B44AD78196}"/>
              </a:ext>
            </a:extLst>
          </p:cNvPr>
          <p:cNvSpPr/>
          <p:nvPr/>
        </p:nvSpPr>
        <p:spPr>
          <a:xfrm>
            <a:off x="838199" y="1690688"/>
            <a:ext cx="10418805" cy="2677656"/>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do you react to this passage?</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encourages you?</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questions does it raise?</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impression do you have of Mary? Martha?</a:t>
            </a:r>
          </a:p>
        </p:txBody>
      </p:sp>
    </p:spTree>
    <p:extLst>
      <p:ext uri="{BB962C8B-B14F-4D97-AF65-F5344CB8AC3E}">
        <p14:creationId xmlns:p14="http://schemas.microsoft.com/office/powerpoint/2010/main" val="811617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Mary and Martha</a:t>
            </a:r>
          </a:p>
        </p:txBody>
      </p:sp>
      <p:sp>
        <p:nvSpPr>
          <p:cNvPr id="2" name="Rectangle 1">
            <a:extLst>
              <a:ext uri="{FF2B5EF4-FFF2-40B4-BE49-F238E27FC236}">
                <a16:creationId xmlns:a16="http://schemas.microsoft.com/office/drawing/2014/main" id="{CC7271D9-D662-AD45-9228-39B44AD78196}"/>
              </a:ext>
            </a:extLst>
          </p:cNvPr>
          <p:cNvSpPr/>
          <p:nvPr/>
        </p:nvSpPr>
        <p:spPr>
          <a:xfrm>
            <a:off x="838199" y="1690688"/>
            <a:ext cx="10418805" cy="461665"/>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Where do you think you might be on the scale?</a:t>
            </a:r>
          </a:p>
        </p:txBody>
      </p:sp>
      <p:pic>
        <p:nvPicPr>
          <p:cNvPr id="6" name="Picture 5">
            <a:extLst>
              <a:ext uri="{FF2B5EF4-FFF2-40B4-BE49-F238E27FC236}">
                <a16:creationId xmlns:a16="http://schemas.microsoft.com/office/drawing/2014/main" id="{FCAAE85C-EA58-2048-8C2C-CDD41E030309}"/>
              </a:ext>
            </a:extLst>
          </p:cNvPr>
          <p:cNvPicPr>
            <a:picLocks noChangeAspect="1"/>
          </p:cNvPicPr>
          <p:nvPr/>
        </p:nvPicPr>
        <p:blipFill>
          <a:blip r:embed="rId2"/>
          <a:stretch>
            <a:fillRect/>
          </a:stretch>
        </p:blipFill>
        <p:spPr>
          <a:xfrm>
            <a:off x="984250" y="2819400"/>
            <a:ext cx="10223500" cy="1219200"/>
          </a:xfrm>
          <a:prstGeom prst="rect">
            <a:avLst/>
          </a:prstGeom>
        </p:spPr>
      </p:pic>
    </p:spTree>
    <p:extLst>
      <p:ext uri="{BB962C8B-B14F-4D97-AF65-F5344CB8AC3E}">
        <p14:creationId xmlns:p14="http://schemas.microsoft.com/office/powerpoint/2010/main" val="559432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A time and a place</a:t>
            </a:r>
          </a:p>
        </p:txBody>
      </p:sp>
      <p:sp>
        <p:nvSpPr>
          <p:cNvPr id="2" name="Rectangle 1">
            <a:extLst>
              <a:ext uri="{FF2B5EF4-FFF2-40B4-BE49-F238E27FC236}">
                <a16:creationId xmlns:a16="http://schemas.microsoft.com/office/drawing/2014/main" id="{CC7271D9-D662-AD45-9228-39B44AD78196}"/>
              </a:ext>
            </a:extLst>
          </p:cNvPr>
          <p:cNvSpPr/>
          <p:nvPr/>
        </p:nvSpPr>
        <p:spPr>
          <a:xfrm>
            <a:off x="838199" y="1690688"/>
            <a:ext cx="10418805" cy="1200329"/>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sometimes said that 'A person who is too busy for God is too busy'.</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Yet we read many examples in our Bibles of people interrupting the flow of their day in order to pray. For instance:</a:t>
            </a:r>
          </a:p>
        </p:txBody>
      </p:sp>
      <p:pic>
        <p:nvPicPr>
          <p:cNvPr id="6" name="Picture 5">
            <a:extLst>
              <a:ext uri="{FF2B5EF4-FFF2-40B4-BE49-F238E27FC236}">
                <a16:creationId xmlns:a16="http://schemas.microsoft.com/office/drawing/2014/main" id="{96729835-D9C2-2F4F-B66F-9614C2DC631E}"/>
              </a:ext>
            </a:extLst>
          </p:cNvPr>
          <p:cNvPicPr>
            <a:picLocks noChangeAspect="1"/>
          </p:cNvPicPr>
          <p:nvPr/>
        </p:nvPicPr>
        <p:blipFill>
          <a:blip r:embed="rId2"/>
          <a:stretch>
            <a:fillRect/>
          </a:stretch>
        </p:blipFill>
        <p:spPr>
          <a:xfrm>
            <a:off x="275966" y="3081425"/>
            <a:ext cx="11606179" cy="2194910"/>
          </a:xfrm>
          <a:prstGeom prst="rect">
            <a:avLst/>
          </a:prstGeom>
        </p:spPr>
      </p:pic>
    </p:spTree>
    <p:extLst>
      <p:ext uri="{BB962C8B-B14F-4D97-AF65-F5344CB8AC3E}">
        <p14:creationId xmlns:p14="http://schemas.microsoft.com/office/powerpoint/2010/main" val="2826654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A time and a place</a:t>
            </a:r>
          </a:p>
        </p:txBody>
      </p:sp>
      <p:sp>
        <p:nvSpPr>
          <p:cNvPr id="2" name="Rectangle 1">
            <a:extLst>
              <a:ext uri="{FF2B5EF4-FFF2-40B4-BE49-F238E27FC236}">
                <a16:creationId xmlns:a16="http://schemas.microsoft.com/office/drawing/2014/main" id="{CC7271D9-D662-AD45-9228-39B44AD78196}"/>
              </a:ext>
            </a:extLst>
          </p:cNvPr>
          <p:cNvSpPr/>
          <p:nvPr/>
        </p:nvSpPr>
        <p:spPr>
          <a:xfrm>
            <a:off x="838199" y="1690688"/>
            <a:ext cx="10418805" cy="156966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you react to these statements? Is there a particularly good time and place for you to have a regular time to pray and read the Bible?</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Share experiences.</a:t>
            </a:r>
          </a:p>
        </p:txBody>
      </p:sp>
    </p:spTree>
    <p:extLst>
      <p:ext uri="{BB962C8B-B14F-4D97-AF65-F5344CB8AC3E}">
        <p14:creationId xmlns:p14="http://schemas.microsoft.com/office/powerpoint/2010/main" val="4106109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5588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E8859-2B79-9F49-8578-D73255040F5B}"/>
              </a:ext>
            </a:extLst>
          </p:cNvPr>
          <p:cNvSpPr>
            <a:spLocks noGrp="1"/>
          </p:cNvSpPr>
          <p:nvPr>
            <p:ph type="title"/>
          </p:nvPr>
        </p:nvSpPr>
        <p:spPr>
          <a:xfrm>
            <a:off x="275967" y="299951"/>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Reflection</a:t>
            </a:r>
          </a:p>
        </p:txBody>
      </p:sp>
      <p:pic>
        <p:nvPicPr>
          <p:cNvPr id="6" name="Picture 5">
            <a:extLst>
              <a:ext uri="{FF2B5EF4-FFF2-40B4-BE49-F238E27FC236}">
                <a16:creationId xmlns:a16="http://schemas.microsoft.com/office/drawing/2014/main" id="{F086D1D7-6336-0D41-A249-B60884F4B825}"/>
              </a:ext>
            </a:extLst>
          </p:cNvPr>
          <p:cNvPicPr>
            <a:picLocks noChangeAspect="1"/>
          </p:cNvPicPr>
          <p:nvPr/>
        </p:nvPicPr>
        <p:blipFill>
          <a:blip r:embed="rId2"/>
          <a:stretch>
            <a:fillRect/>
          </a:stretch>
        </p:blipFill>
        <p:spPr>
          <a:xfrm>
            <a:off x="3156284" y="0"/>
            <a:ext cx="9035716" cy="6858000"/>
          </a:xfrm>
          <a:prstGeom prst="rect">
            <a:avLst/>
          </a:prstGeom>
        </p:spPr>
      </p:pic>
    </p:spTree>
    <p:extLst>
      <p:ext uri="{BB962C8B-B14F-4D97-AF65-F5344CB8AC3E}">
        <p14:creationId xmlns:p14="http://schemas.microsoft.com/office/powerpoint/2010/main" val="1900631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C2259-67D4-7943-BF72-B0C543514F0E}"/>
              </a:ext>
            </a:extLst>
          </p:cNvPr>
          <p:cNvPicPr>
            <a:picLocks noChangeAspect="1"/>
          </p:cNvPicPr>
          <p:nvPr/>
        </p:nvPicPr>
        <p:blipFill>
          <a:blip r:embed="rId2"/>
          <a:stretch>
            <a:fillRect/>
          </a:stretch>
        </p:blipFill>
        <p:spPr>
          <a:xfrm>
            <a:off x="3073400" y="565150"/>
            <a:ext cx="6045200" cy="5727700"/>
          </a:xfrm>
          <a:prstGeom prst="rect">
            <a:avLst/>
          </a:prstGeom>
        </p:spPr>
      </p:pic>
    </p:spTree>
    <p:extLst>
      <p:ext uri="{BB962C8B-B14F-4D97-AF65-F5344CB8AC3E}">
        <p14:creationId xmlns:p14="http://schemas.microsoft.com/office/powerpoint/2010/main" val="1802752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and review</a:t>
            </a:r>
          </a:p>
        </p:txBody>
      </p:sp>
    </p:spTree>
    <p:extLst>
      <p:ext uri="{BB962C8B-B14F-4D97-AF65-F5344CB8AC3E}">
        <p14:creationId xmlns:p14="http://schemas.microsoft.com/office/powerpoint/2010/main" val="374739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7D21-4D37-E04B-8F9A-114F6612296C}"/>
              </a:ext>
            </a:extLst>
          </p:cNvPr>
          <p:cNvSpPr>
            <a:spLocks noGrp="1"/>
          </p:cNvSpPr>
          <p:nvPr>
            <p:ph type="title"/>
          </p:nvPr>
        </p:nvSpPr>
        <p:spPr>
          <a:xfrm>
            <a:off x="269789" y="216844"/>
            <a:ext cx="10515600" cy="1325563"/>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Discipleship school</a:t>
            </a:r>
          </a:p>
        </p:txBody>
      </p:sp>
      <p:sp>
        <p:nvSpPr>
          <p:cNvPr id="3" name="Rectangle 2">
            <a:extLst>
              <a:ext uri="{FF2B5EF4-FFF2-40B4-BE49-F238E27FC236}">
                <a16:creationId xmlns:a16="http://schemas.microsoft.com/office/drawing/2014/main" id="{D02B3940-834B-BD46-8735-51A7977E45A4}"/>
              </a:ext>
            </a:extLst>
          </p:cNvPr>
          <p:cNvSpPr/>
          <p:nvPr/>
        </p:nvSpPr>
        <p:spPr>
          <a:xfrm>
            <a:off x="269789" y="1542407"/>
            <a:ext cx="11444416" cy="2677656"/>
          </a:xfrm>
          <a:prstGeom prst="rect">
            <a:avLst/>
          </a:prstGeom>
        </p:spPr>
        <p:txBody>
          <a:bodyPr wrap="square">
            <a:spAutoFit/>
          </a:bodyPr>
          <a:lstStyle/>
          <a:p>
            <a:r>
              <a:rPr lang="en-GB" sz="2400" dirty="0">
                <a:solidFill>
                  <a:schemeClr val="bg1"/>
                </a:solidFill>
                <a:effectLst/>
                <a:latin typeface="Open Sans Light" panose="020B0306030504020204" pitchFamily="34" charset="0"/>
              </a:rPr>
              <a:t>On the illustration showing motorists (coming up in a moment), which image best represents your own discipleship? </a:t>
            </a:r>
          </a:p>
          <a:p>
            <a:endParaRPr lang="en-GB" sz="2400" dirty="0">
              <a:solidFill>
                <a:schemeClr val="bg1"/>
              </a:solidFill>
              <a:effectLst/>
              <a:latin typeface="Open Sans Light" panose="020B0306030504020204" pitchFamily="34" charset="0"/>
            </a:endParaRPr>
          </a:p>
          <a:p>
            <a:r>
              <a:rPr lang="en-GB" sz="2400" dirty="0">
                <a:solidFill>
                  <a:schemeClr val="bg1"/>
                </a:solidFill>
                <a:effectLst/>
                <a:latin typeface="Open Sans Light" panose="020B0306030504020204" pitchFamily="34" charset="0"/>
              </a:rPr>
              <a:t>How much do you feel you've already learnt? </a:t>
            </a:r>
          </a:p>
          <a:p>
            <a:r>
              <a:rPr lang="en-GB" sz="2400" dirty="0">
                <a:solidFill>
                  <a:schemeClr val="bg1"/>
                </a:solidFill>
                <a:effectLst/>
                <a:latin typeface="Open Sans Light" panose="020B0306030504020204" pitchFamily="34" charset="0"/>
              </a:rPr>
              <a:t>What things do you feel you still need to discover or learn? </a:t>
            </a:r>
          </a:p>
          <a:p>
            <a:r>
              <a:rPr lang="en-GB" sz="2400" dirty="0">
                <a:solidFill>
                  <a:schemeClr val="bg1"/>
                </a:solidFill>
                <a:effectLst/>
                <a:latin typeface="Open Sans Light" panose="020B0306030504020204" pitchFamily="34" charset="0"/>
              </a:rPr>
              <a:t>What things make following Jesus easy and difficult? </a:t>
            </a:r>
          </a:p>
          <a:p>
            <a:r>
              <a:rPr lang="en-GB" sz="2400" dirty="0">
                <a:solidFill>
                  <a:schemeClr val="bg1"/>
                </a:solidFill>
                <a:effectLst/>
                <a:latin typeface="Open Sans Light" panose="020B0306030504020204" pitchFamily="34" charset="0"/>
              </a:rPr>
              <a:t>Where are the particular challenges or issues? </a:t>
            </a:r>
          </a:p>
        </p:txBody>
      </p:sp>
    </p:spTree>
    <p:extLst>
      <p:ext uri="{BB962C8B-B14F-4D97-AF65-F5344CB8AC3E}">
        <p14:creationId xmlns:p14="http://schemas.microsoft.com/office/powerpoint/2010/main" val="742464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Who is the Holy Spirit?</a:t>
            </a:r>
          </a:p>
        </p:txBody>
      </p:sp>
      <p:sp>
        <p:nvSpPr>
          <p:cNvPr id="2" name="Rectangle 1">
            <a:extLst>
              <a:ext uri="{FF2B5EF4-FFF2-40B4-BE49-F238E27FC236}">
                <a16:creationId xmlns:a16="http://schemas.microsoft.com/office/drawing/2014/main" id="{5DE77693-8015-0E4F-82A1-BDF762CAA53F}"/>
              </a:ext>
            </a:extLst>
          </p:cNvPr>
          <p:cNvSpPr/>
          <p:nvPr/>
        </p:nvSpPr>
        <p:spPr>
          <a:xfrm>
            <a:off x="838199" y="1690688"/>
            <a:ext cx="10245811" cy="3785652"/>
          </a:xfrm>
          <a:prstGeom prst="rect">
            <a:avLst/>
          </a:prstGeom>
        </p:spPr>
        <p:txBody>
          <a:bodyPr wrap="square">
            <a:spAutoFit/>
          </a:bodyPr>
          <a:lstStyle/>
          <a:p>
            <a:r>
              <a:rPr lang="en-GB" sz="2400" dirty="0">
                <a:solidFill>
                  <a:schemeClr val="bg1"/>
                </a:solidFill>
                <a:effectLst/>
                <a:latin typeface="Open Sans Light" panose="020B0306030504020204" pitchFamily="34" charset="0"/>
              </a:rPr>
              <a:t>The third person of the Trinity, an equal partner in the Godhead along with the Father and the Son. </a:t>
            </a:r>
          </a:p>
          <a:p>
            <a:endParaRPr lang="en-GB" sz="2400" dirty="0">
              <a:solidFill>
                <a:schemeClr val="bg1"/>
              </a:solidFill>
              <a:effectLst/>
              <a:latin typeface="Open Sans Light" panose="020B0306030504020204" pitchFamily="34" charset="0"/>
            </a:endParaRPr>
          </a:p>
          <a:p>
            <a:r>
              <a:rPr lang="en-GB" sz="2400" dirty="0">
                <a:solidFill>
                  <a:schemeClr val="bg1"/>
                </a:solidFill>
                <a:effectLst/>
                <a:latin typeface="Open Sans Light" panose="020B0306030504020204" pitchFamily="34" charset="0"/>
              </a:rPr>
              <a:t>The Father, Son and Holy Spirit can be thought of in terms of an equilateral triangle. All the angles and sides are exactly equal - making it the most stable shape in engineering and building.</a:t>
            </a:r>
          </a:p>
          <a:p>
            <a:endParaRPr lang="en-GB" sz="2400" dirty="0">
              <a:solidFill>
                <a:schemeClr val="bg1"/>
              </a:solidFill>
              <a:effectLst/>
              <a:latin typeface="Open Sans Light" panose="020B0306030504020204" pitchFamily="34" charset="0"/>
            </a:endParaRPr>
          </a:p>
          <a:p>
            <a:r>
              <a:rPr lang="en-GB" sz="2400" dirty="0">
                <a:solidFill>
                  <a:schemeClr val="bg1"/>
                </a:solidFill>
                <a:effectLst/>
                <a:latin typeface="Open Sans Light" panose="020B0306030504020204" pitchFamily="34" charset="0"/>
              </a:rPr>
              <a:t>But the Trinity, unlike a triangle in building, is not a static object. The Trinity is more like a community-a dynamic relationship between three persons, constantly moving and interacting. </a:t>
            </a:r>
          </a:p>
        </p:txBody>
      </p:sp>
    </p:spTree>
    <p:extLst>
      <p:ext uri="{BB962C8B-B14F-4D97-AF65-F5344CB8AC3E}">
        <p14:creationId xmlns:p14="http://schemas.microsoft.com/office/powerpoint/2010/main" val="2338096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Who is the Holy Spirit?</a:t>
            </a:r>
          </a:p>
        </p:txBody>
      </p:sp>
      <p:sp>
        <p:nvSpPr>
          <p:cNvPr id="2" name="Rectangle 1">
            <a:extLst>
              <a:ext uri="{FF2B5EF4-FFF2-40B4-BE49-F238E27FC236}">
                <a16:creationId xmlns:a16="http://schemas.microsoft.com/office/drawing/2014/main" id="{5DE77693-8015-0E4F-82A1-BDF762CAA53F}"/>
              </a:ext>
            </a:extLst>
          </p:cNvPr>
          <p:cNvSpPr/>
          <p:nvPr/>
        </p:nvSpPr>
        <p:spPr>
          <a:xfrm>
            <a:off x="838200" y="1381769"/>
            <a:ext cx="10245811" cy="3170099"/>
          </a:xfrm>
          <a:prstGeom prst="rect">
            <a:avLst/>
          </a:prstGeom>
        </p:spPr>
        <p:txBody>
          <a:bodyPr wrap="square">
            <a:spAutoFit/>
          </a:bodyPr>
          <a:lstStyle/>
          <a:p>
            <a:r>
              <a:rPr lang="en-GB" sz="2000" dirty="0">
                <a:solidFill>
                  <a:schemeClr val="bg1"/>
                </a:solidFill>
                <a:effectLst/>
                <a:latin typeface="Open Sans Light" panose="020B0306030504020204" pitchFamily="34" charset="0"/>
              </a:rPr>
              <a:t>The third person of the Trinity, an equal partner in the Godhead along with the Father and the Son. </a:t>
            </a:r>
          </a:p>
          <a:p>
            <a:endParaRPr lang="en-GB" sz="2000" dirty="0">
              <a:solidFill>
                <a:schemeClr val="bg1"/>
              </a:solidFill>
              <a:effectLst/>
              <a:latin typeface="Open Sans Light" panose="020B0306030504020204" pitchFamily="34" charset="0"/>
            </a:endParaRPr>
          </a:p>
          <a:p>
            <a:r>
              <a:rPr lang="en-GB" sz="2000" dirty="0">
                <a:solidFill>
                  <a:schemeClr val="bg1"/>
                </a:solidFill>
                <a:effectLst/>
                <a:latin typeface="Open Sans Light" panose="020B0306030504020204" pitchFamily="34" charset="0"/>
              </a:rPr>
              <a:t>The Father, Son and Holy Spirit can be thought of in terms of an equilateral triangle. All the angles and sides are exactly equal - making it the most stable shape in engineering and building.</a:t>
            </a:r>
          </a:p>
          <a:p>
            <a:endParaRPr lang="en-GB" sz="2000" dirty="0">
              <a:solidFill>
                <a:schemeClr val="bg1"/>
              </a:solidFill>
              <a:effectLst/>
              <a:latin typeface="Open Sans Light" panose="020B0306030504020204" pitchFamily="34" charset="0"/>
            </a:endParaRPr>
          </a:p>
          <a:p>
            <a:r>
              <a:rPr lang="en-GB" sz="2000" dirty="0">
                <a:solidFill>
                  <a:schemeClr val="bg1"/>
                </a:solidFill>
                <a:effectLst/>
                <a:latin typeface="Open Sans Light" panose="020B0306030504020204" pitchFamily="34" charset="0"/>
              </a:rPr>
              <a:t>But the Trinity, unlike a triangle in building, is not a static object. The Trinity is more like a community-a dynamic relationship between three persons, constantly moving and interacting. </a:t>
            </a:r>
          </a:p>
        </p:txBody>
      </p:sp>
      <p:pic>
        <p:nvPicPr>
          <p:cNvPr id="5" name="Picture 4">
            <a:extLst>
              <a:ext uri="{FF2B5EF4-FFF2-40B4-BE49-F238E27FC236}">
                <a16:creationId xmlns:a16="http://schemas.microsoft.com/office/drawing/2014/main" id="{8F73442B-79E8-F646-88FE-E92028FC9E33}"/>
              </a:ext>
            </a:extLst>
          </p:cNvPr>
          <p:cNvPicPr>
            <a:picLocks noChangeAspect="1"/>
          </p:cNvPicPr>
          <p:nvPr/>
        </p:nvPicPr>
        <p:blipFill>
          <a:blip r:embed="rId2"/>
          <a:stretch>
            <a:fillRect/>
          </a:stretch>
        </p:blipFill>
        <p:spPr>
          <a:xfrm>
            <a:off x="6328032" y="4346223"/>
            <a:ext cx="5588000" cy="2247900"/>
          </a:xfrm>
          <a:prstGeom prst="rect">
            <a:avLst/>
          </a:prstGeom>
        </p:spPr>
      </p:pic>
    </p:spTree>
    <p:extLst>
      <p:ext uri="{BB962C8B-B14F-4D97-AF65-F5344CB8AC3E}">
        <p14:creationId xmlns:p14="http://schemas.microsoft.com/office/powerpoint/2010/main" val="1092423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F980B5-3915-E745-AE28-7F0585B71413}"/>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5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300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A picture paints a thousand words</a:t>
            </a:r>
          </a:p>
        </p:txBody>
      </p:sp>
      <p:pic>
        <p:nvPicPr>
          <p:cNvPr id="6" name="Picture 5">
            <a:extLst>
              <a:ext uri="{FF2B5EF4-FFF2-40B4-BE49-F238E27FC236}">
                <a16:creationId xmlns:a16="http://schemas.microsoft.com/office/drawing/2014/main" id="{690152F2-9A25-A947-993D-02740D03D156}"/>
              </a:ext>
            </a:extLst>
          </p:cNvPr>
          <p:cNvPicPr>
            <a:picLocks noChangeAspect="1"/>
          </p:cNvPicPr>
          <p:nvPr/>
        </p:nvPicPr>
        <p:blipFill>
          <a:blip r:embed="rId2"/>
          <a:stretch>
            <a:fillRect/>
          </a:stretch>
        </p:blipFill>
        <p:spPr>
          <a:xfrm>
            <a:off x="1346200" y="1873593"/>
            <a:ext cx="9499600" cy="4000500"/>
          </a:xfrm>
          <a:prstGeom prst="rect">
            <a:avLst/>
          </a:prstGeom>
        </p:spPr>
      </p:pic>
    </p:spTree>
    <p:extLst>
      <p:ext uri="{BB962C8B-B14F-4D97-AF65-F5344CB8AC3E}">
        <p14:creationId xmlns:p14="http://schemas.microsoft.com/office/powerpoint/2010/main" val="313994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The Spirit then and now</a:t>
            </a:r>
          </a:p>
        </p:txBody>
      </p:sp>
      <p:sp>
        <p:nvSpPr>
          <p:cNvPr id="2" name="Rectangle 1">
            <a:extLst>
              <a:ext uri="{FF2B5EF4-FFF2-40B4-BE49-F238E27FC236}">
                <a16:creationId xmlns:a16="http://schemas.microsoft.com/office/drawing/2014/main" id="{BA1D0C83-B988-FE4C-88B4-FDDDD93CDA87}"/>
              </a:ext>
            </a:extLst>
          </p:cNvPr>
          <p:cNvSpPr/>
          <p:nvPr/>
        </p:nvSpPr>
        <p:spPr>
          <a:xfrm>
            <a:off x="838199" y="1371244"/>
            <a:ext cx="10515599" cy="830997"/>
          </a:xfrm>
          <a:prstGeom prst="rect">
            <a:avLst/>
          </a:prstGeom>
        </p:spPr>
        <p:txBody>
          <a:bodyPr wrap="square">
            <a:spAutoFit/>
          </a:bodyPr>
          <a:lstStyle/>
          <a:p>
            <a:pPr marL="285750" indent="-28575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 the Old Testament not every believer was seen as being personally blessed with the Spirit</a:t>
            </a:r>
          </a:p>
        </p:txBody>
      </p:sp>
      <p:sp>
        <p:nvSpPr>
          <p:cNvPr id="8" name="Rectangle 7">
            <a:extLst>
              <a:ext uri="{FF2B5EF4-FFF2-40B4-BE49-F238E27FC236}">
                <a16:creationId xmlns:a16="http://schemas.microsoft.com/office/drawing/2014/main" id="{77F7DB61-05B8-984F-86B1-0704B829FE10}"/>
              </a:ext>
            </a:extLst>
          </p:cNvPr>
          <p:cNvSpPr/>
          <p:nvPr/>
        </p:nvSpPr>
        <p:spPr>
          <a:xfrm>
            <a:off x="838196" y="2202241"/>
            <a:ext cx="10515599" cy="1200329"/>
          </a:xfrm>
          <a:prstGeom prst="rect">
            <a:avLst/>
          </a:prstGeom>
        </p:spPr>
        <p:txBody>
          <a:bodyPr wrap="square">
            <a:spAutoFit/>
          </a:bodyPr>
          <a:lstStyle/>
          <a:p>
            <a:pPr marL="285750" indent="-28575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certain times, great leaders such as David, Moses, Elijah and Samson had an experience of the Spirit to equip them for a special occasion</a:t>
            </a:r>
          </a:p>
        </p:txBody>
      </p:sp>
      <p:sp>
        <p:nvSpPr>
          <p:cNvPr id="3" name="Rectangle 2">
            <a:extLst>
              <a:ext uri="{FF2B5EF4-FFF2-40B4-BE49-F238E27FC236}">
                <a16:creationId xmlns:a16="http://schemas.microsoft.com/office/drawing/2014/main" id="{56583679-7366-714E-9F74-22D1B36D2F67}"/>
              </a:ext>
            </a:extLst>
          </p:cNvPr>
          <p:cNvSpPr/>
          <p:nvPr/>
        </p:nvSpPr>
        <p:spPr>
          <a:xfrm>
            <a:off x="838197" y="3402570"/>
            <a:ext cx="10515598" cy="830997"/>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Old Testament looked forward to a time when the Spirit would be poured out on all of God's people (Joel 2:28)</a:t>
            </a:r>
          </a:p>
        </p:txBody>
      </p:sp>
      <p:sp>
        <p:nvSpPr>
          <p:cNvPr id="5" name="Rectangle 4">
            <a:extLst>
              <a:ext uri="{FF2B5EF4-FFF2-40B4-BE49-F238E27FC236}">
                <a16:creationId xmlns:a16="http://schemas.microsoft.com/office/drawing/2014/main" id="{69A02C0D-5D74-2543-B907-53570A0AD862}"/>
              </a:ext>
            </a:extLst>
          </p:cNvPr>
          <p:cNvSpPr/>
          <p:nvPr/>
        </p:nvSpPr>
        <p:spPr>
          <a:xfrm>
            <a:off x="838196" y="4233567"/>
            <a:ext cx="10515597" cy="1200329"/>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New Testament begins with a flurry of activity by the Spirit and the end of Jesus' earthly ministry is marked by the promise of the gift of the Spirit to all people</a:t>
            </a:r>
          </a:p>
        </p:txBody>
      </p:sp>
      <p:sp>
        <p:nvSpPr>
          <p:cNvPr id="9" name="Rectangle 8">
            <a:extLst>
              <a:ext uri="{FF2B5EF4-FFF2-40B4-BE49-F238E27FC236}">
                <a16:creationId xmlns:a16="http://schemas.microsoft.com/office/drawing/2014/main" id="{C77C7076-9571-5547-A67E-BE400672C631}"/>
              </a:ext>
            </a:extLst>
          </p:cNvPr>
          <p:cNvSpPr/>
          <p:nvPr/>
        </p:nvSpPr>
        <p:spPr>
          <a:xfrm>
            <a:off x="838197" y="5433896"/>
            <a:ext cx="10515596" cy="830997"/>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life of the early church from the Day of Pentecost onwards was marked by an expectation for believers to experience God's Spirit.</a:t>
            </a:r>
          </a:p>
        </p:txBody>
      </p:sp>
    </p:spTree>
    <p:extLst>
      <p:ext uri="{BB962C8B-B14F-4D97-AF65-F5344CB8AC3E}">
        <p14:creationId xmlns:p14="http://schemas.microsoft.com/office/powerpoint/2010/main" val="245160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My story</a:t>
            </a:r>
          </a:p>
        </p:txBody>
      </p:sp>
      <p:sp>
        <p:nvSpPr>
          <p:cNvPr id="6" name="Rectangle 5">
            <a:extLst>
              <a:ext uri="{FF2B5EF4-FFF2-40B4-BE49-F238E27FC236}">
                <a16:creationId xmlns:a16="http://schemas.microsoft.com/office/drawing/2014/main" id="{FCF18BE0-099D-3C48-8413-0D2D9BBD5C5E}"/>
              </a:ext>
            </a:extLst>
          </p:cNvPr>
          <p:cNvSpPr/>
          <p:nvPr/>
        </p:nvSpPr>
        <p:spPr>
          <a:xfrm>
            <a:off x="838199" y="1602941"/>
            <a:ext cx="10515599" cy="2677656"/>
          </a:xfrm>
          <a:prstGeom prst="rect">
            <a:avLst/>
          </a:prstGeom>
        </p:spPr>
        <p:txBody>
          <a:bodyPr wrap="square">
            <a:spAutoFit/>
          </a:bodyPr>
          <a:lstStyle/>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This is an opportunity to share stories.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Light a candle and refer to our lives being lit by the presence of the Holy Spirit.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has been your experience of the activity of the Spirit in your own life?</a:t>
            </a:r>
          </a:p>
        </p:txBody>
      </p:sp>
    </p:spTree>
    <p:extLst>
      <p:ext uri="{BB962C8B-B14F-4D97-AF65-F5344CB8AC3E}">
        <p14:creationId xmlns:p14="http://schemas.microsoft.com/office/powerpoint/2010/main" val="2907222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Being and doing</a:t>
            </a:r>
          </a:p>
        </p:txBody>
      </p:sp>
      <p:pic>
        <p:nvPicPr>
          <p:cNvPr id="3" name="Picture 2">
            <a:extLst>
              <a:ext uri="{FF2B5EF4-FFF2-40B4-BE49-F238E27FC236}">
                <a16:creationId xmlns:a16="http://schemas.microsoft.com/office/drawing/2014/main" id="{4C75901C-9BA5-5241-8649-AF09F5D20B2F}"/>
              </a:ext>
            </a:extLst>
          </p:cNvPr>
          <p:cNvPicPr>
            <a:picLocks noChangeAspect="1"/>
          </p:cNvPicPr>
          <p:nvPr/>
        </p:nvPicPr>
        <p:blipFill rotWithShape="1">
          <a:blip r:embed="rId2"/>
          <a:srcRect t="4001" b="4000"/>
          <a:stretch/>
        </p:blipFill>
        <p:spPr>
          <a:xfrm>
            <a:off x="290295" y="3054651"/>
            <a:ext cx="5520000" cy="2329678"/>
          </a:xfrm>
          <a:prstGeom prst="rect">
            <a:avLst/>
          </a:prstGeom>
        </p:spPr>
      </p:pic>
      <p:pic>
        <p:nvPicPr>
          <p:cNvPr id="8" name="Picture 7">
            <a:extLst>
              <a:ext uri="{FF2B5EF4-FFF2-40B4-BE49-F238E27FC236}">
                <a16:creationId xmlns:a16="http://schemas.microsoft.com/office/drawing/2014/main" id="{116809BC-967B-C74C-B8CB-23A0C923F885}"/>
              </a:ext>
            </a:extLst>
          </p:cNvPr>
          <p:cNvPicPr>
            <a:picLocks noChangeAspect="1"/>
          </p:cNvPicPr>
          <p:nvPr/>
        </p:nvPicPr>
        <p:blipFill>
          <a:blip r:embed="rId3"/>
          <a:stretch>
            <a:fillRect/>
          </a:stretch>
        </p:blipFill>
        <p:spPr>
          <a:xfrm>
            <a:off x="6096000" y="3054650"/>
            <a:ext cx="5805705" cy="2329678"/>
          </a:xfrm>
          <a:prstGeom prst="rect">
            <a:avLst/>
          </a:prstGeom>
        </p:spPr>
      </p:pic>
      <p:sp>
        <p:nvSpPr>
          <p:cNvPr id="9" name="Rectangle 8">
            <a:extLst>
              <a:ext uri="{FF2B5EF4-FFF2-40B4-BE49-F238E27FC236}">
                <a16:creationId xmlns:a16="http://schemas.microsoft.com/office/drawing/2014/main" id="{37C4C17D-EC3B-8649-AB8E-57E14C15224F}"/>
              </a:ext>
            </a:extLst>
          </p:cNvPr>
          <p:cNvSpPr/>
          <p:nvPr/>
        </p:nvSpPr>
        <p:spPr>
          <a:xfrm>
            <a:off x="838199" y="1880930"/>
            <a:ext cx="10515599" cy="830997"/>
          </a:xfrm>
          <a:prstGeom prst="rect">
            <a:avLst/>
          </a:prstGeom>
        </p:spPr>
        <p:txBody>
          <a:bodyPr wrap="square">
            <a:spAutoFit/>
          </a:bodyPr>
          <a:lstStyle/>
          <a:p>
            <a:r>
              <a:rPr lang="en-GB" sz="2400" dirty="0">
                <a:solidFill>
                  <a:schemeClr val="bg1"/>
                </a:solidFill>
                <a:effectLst/>
                <a:latin typeface="Open Sans Light" panose="020B0306030504020204" pitchFamily="34" charset="0"/>
              </a:rPr>
              <a:t>The New Testament highlights two areas in which the Spirit works in our lives. </a:t>
            </a:r>
          </a:p>
        </p:txBody>
      </p:sp>
    </p:spTree>
    <p:extLst>
      <p:ext uri="{BB962C8B-B14F-4D97-AF65-F5344CB8AC3E}">
        <p14:creationId xmlns:p14="http://schemas.microsoft.com/office/powerpoint/2010/main" val="1428819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Fruit of the Spirit</a:t>
            </a:r>
          </a:p>
        </p:txBody>
      </p:sp>
      <p:sp>
        <p:nvSpPr>
          <p:cNvPr id="2" name="Rectangle 1">
            <a:extLst>
              <a:ext uri="{FF2B5EF4-FFF2-40B4-BE49-F238E27FC236}">
                <a16:creationId xmlns:a16="http://schemas.microsoft.com/office/drawing/2014/main" id="{0086EE5D-668F-4043-8804-7DB2F6D4BA4C}"/>
              </a:ext>
            </a:extLst>
          </p:cNvPr>
          <p:cNvSpPr/>
          <p:nvPr/>
        </p:nvSpPr>
        <p:spPr>
          <a:xfrm>
            <a:off x="838199" y="1510776"/>
            <a:ext cx="10515599" cy="4893647"/>
          </a:xfrm>
          <a:prstGeom prst="rect">
            <a:avLst/>
          </a:prstGeom>
        </p:spPr>
        <p:txBody>
          <a:bodyPr wrap="square">
            <a:spAutoFit/>
          </a:bodyPr>
          <a:lstStyle/>
          <a:p>
            <a:r>
              <a:rPr lang="en-GB" sz="2400" dirty="0">
                <a:solidFill>
                  <a:schemeClr val="bg1"/>
                </a:solidFill>
                <a:effectLst/>
                <a:latin typeface="Open Sans Light" panose="020B0306030504020204" pitchFamily="34" charset="0"/>
              </a:rPr>
              <a:t>Fruit takes time to grow. How much of the following fruit have developed in your life? You might like to score your self - 0 being barely present in my life to 10, fully formed!</a:t>
            </a:r>
          </a:p>
          <a:p>
            <a:endParaRPr lang="en-GB" sz="2400" dirty="0">
              <a:solidFill>
                <a:schemeClr val="bg1"/>
              </a:solidFill>
              <a:effectLst/>
              <a:latin typeface="Open Sans Light" panose="020B0306030504020204" pitchFamily="34" charset="0"/>
            </a:endParaRP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Love</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Joy </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Peace</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Patience</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Gentleness</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Goodness</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Faith</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Meekness</a:t>
            </a:r>
          </a:p>
          <a:p>
            <a:pPr marL="285750" indent="-285750">
              <a:buFont typeface="Arial" panose="020B0604020202020204" pitchFamily="34" charset="0"/>
              <a:buChar char="•"/>
            </a:pPr>
            <a:r>
              <a:rPr lang="en-GB" sz="2400" dirty="0">
                <a:solidFill>
                  <a:schemeClr val="bg1"/>
                </a:solidFill>
                <a:effectLst/>
                <a:latin typeface="Open Sans Light" panose="020B0306030504020204" pitchFamily="34" charset="0"/>
              </a:rPr>
              <a:t>Self Control</a:t>
            </a:r>
          </a:p>
        </p:txBody>
      </p:sp>
    </p:spTree>
    <p:extLst>
      <p:ext uri="{BB962C8B-B14F-4D97-AF65-F5344CB8AC3E}">
        <p14:creationId xmlns:p14="http://schemas.microsoft.com/office/powerpoint/2010/main" val="1524585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365125"/>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Gifts of the Spirit</a:t>
            </a:r>
          </a:p>
        </p:txBody>
      </p:sp>
      <p:sp>
        <p:nvSpPr>
          <p:cNvPr id="2" name="Rectangle 1">
            <a:extLst>
              <a:ext uri="{FF2B5EF4-FFF2-40B4-BE49-F238E27FC236}">
                <a16:creationId xmlns:a16="http://schemas.microsoft.com/office/drawing/2014/main" id="{0086EE5D-668F-4043-8804-7DB2F6D4BA4C}"/>
              </a:ext>
            </a:extLst>
          </p:cNvPr>
          <p:cNvSpPr/>
          <p:nvPr/>
        </p:nvSpPr>
        <p:spPr>
          <a:xfrm>
            <a:off x="479853" y="4176398"/>
            <a:ext cx="10515599" cy="156966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gifts given by the Holy Spirit are a bit like tools in a toolbox  - they help us to do the jobs that Jesus gives us to do.</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gifts, talents, abilities and skills do you think you have? </a:t>
            </a:r>
          </a:p>
        </p:txBody>
      </p:sp>
      <p:pic>
        <p:nvPicPr>
          <p:cNvPr id="5" name="Picture 4">
            <a:extLst>
              <a:ext uri="{FF2B5EF4-FFF2-40B4-BE49-F238E27FC236}">
                <a16:creationId xmlns:a16="http://schemas.microsoft.com/office/drawing/2014/main" id="{1CD681EB-3AF7-3B40-B1BE-CC39786025C8}"/>
              </a:ext>
            </a:extLst>
          </p:cNvPr>
          <p:cNvPicPr>
            <a:picLocks noChangeAspect="1"/>
          </p:cNvPicPr>
          <p:nvPr/>
        </p:nvPicPr>
        <p:blipFill>
          <a:blip r:embed="rId2"/>
          <a:stretch>
            <a:fillRect/>
          </a:stretch>
        </p:blipFill>
        <p:spPr>
          <a:xfrm>
            <a:off x="275966" y="1404893"/>
            <a:ext cx="11669795" cy="2536912"/>
          </a:xfrm>
          <a:prstGeom prst="rect">
            <a:avLst/>
          </a:prstGeom>
        </p:spPr>
      </p:pic>
    </p:spTree>
    <p:extLst>
      <p:ext uri="{BB962C8B-B14F-4D97-AF65-F5344CB8AC3E}">
        <p14:creationId xmlns:p14="http://schemas.microsoft.com/office/powerpoint/2010/main" val="3431235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BA97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Reflection</a:t>
            </a:r>
          </a:p>
        </p:txBody>
      </p:sp>
      <p:pic>
        <p:nvPicPr>
          <p:cNvPr id="6" name="Picture 5">
            <a:extLst>
              <a:ext uri="{FF2B5EF4-FFF2-40B4-BE49-F238E27FC236}">
                <a16:creationId xmlns:a16="http://schemas.microsoft.com/office/drawing/2014/main" id="{76BA831F-2E42-7F45-ACB0-F0C759FD04B5}"/>
              </a:ext>
            </a:extLst>
          </p:cNvPr>
          <p:cNvPicPr>
            <a:picLocks noChangeAspect="1"/>
          </p:cNvPicPr>
          <p:nvPr/>
        </p:nvPicPr>
        <p:blipFill>
          <a:blip r:embed="rId2"/>
          <a:stretch>
            <a:fillRect/>
          </a:stretch>
        </p:blipFill>
        <p:spPr>
          <a:xfrm>
            <a:off x="838199" y="1320444"/>
            <a:ext cx="10515600" cy="5237604"/>
          </a:xfrm>
          <a:prstGeom prst="rect">
            <a:avLst/>
          </a:prstGeom>
        </p:spPr>
      </p:pic>
    </p:spTree>
    <p:extLst>
      <p:ext uri="{BB962C8B-B14F-4D97-AF65-F5344CB8AC3E}">
        <p14:creationId xmlns:p14="http://schemas.microsoft.com/office/powerpoint/2010/main" val="188958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90266-0935-B54C-BDC6-FB411CCF61DF}"/>
              </a:ext>
            </a:extLst>
          </p:cNvPr>
          <p:cNvPicPr>
            <a:picLocks noChangeAspect="1"/>
          </p:cNvPicPr>
          <p:nvPr/>
        </p:nvPicPr>
        <p:blipFill rotWithShape="1">
          <a:blip r:embed="rId2"/>
          <a:srcRect l="1556" t="16900" r="1497" b="7934"/>
          <a:stretch/>
        </p:blipFill>
        <p:spPr>
          <a:xfrm>
            <a:off x="1270687" y="-17853"/>
            <a:ext cx="9650627" cy="6875854"/>
          </a:xfrm>
          <a:prstGeom prst="rect">
            <a:avLst/>
          </a:prstGeom>
        </p:spPr>
      </p:pic>
    </p:spTree>
    <p:extLst>
      <p:ext uri="{BB962C8B-B14F-4D97-AF65-F5344CB8AC3E}">
        <p14:creationId xmlns:p14="http://schemas.microsoft.com/office/powerpoint/2010/main" val="1417164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E7283-ED94-954E-90FC-2F74E715BD19}"/>
              </a:ext>
            </a:extLst>
          </p:cNvPr>
          <p:cNvPicPr>
            <a:picLocks noChangeAspect="1"/>
          </p:cNvPicPr>
          <p:nvPr/>
        </p:nvPicPr>
        <p:blipFill>
          <a:blip r:embed="rId2"/>
          <a:stretch>
            <a:fillRect/>
          </a:stretch>
        </p:blipFill>
        <p:spPr>
          <a:xfrm>
            <a:off x="1752600" y="298450"/>
            <a:ext cx="8686800" cy="6261100"/>
          </a:xfrm>
          <a:prstGeom prst="rect">
            <a:avLst/>
          </a:prstGeom>
        </p:spPr>
      </p:pic>
    </p:spTree>
    <p:extLst>
      <p:ext uri="{BB962C8B-B14F-4D97-AF65-F5344CB8AC3E}">
        <p14:creationId xmlns:p14="http://schemas.microsoft.com/office/powerpoint/2010/main" val="3787171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and review</a:t>
            </a:r>
          </a:p>
        </p:txBody>
      </p:sp>
    </p:spTree>
    <p:extLst>
      <p:ext uri="{BB962C8B-B14F-4D97-AF65-F5344CB8AC3E}">
        <p14:creationId xmlns:p14="http://schemas.microsoft.com/office/powerpoint/2010/main" val="2450976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Giving and receiving </a:t>
            </a:r>
          </a:p>
        </p:txBody>
      </p:sp>
      <p:sp>
        <p:nvSpPr>
          <p:cNvPr id="3" name="Rectangle 2">
            <a:extLst>
              <a:ext uri="{FF2B5EF4-FFF2-40B4-BE49-F238E27FC236}">
                <a16:creationId xmlns:a16="http://schemas.microsoft.com/office/drawing/2014/main" id="{9FF4B631-6617-334D-B179-D1AF67C36FB7}"/>
              </a:ext>
            </a:extLst>
          </p:cNvPr>
          <p:cNvSpPr/>
          <p:nvPr/>
        </p:nvSpPr>
        <p:spPr>
          <a:xfrm>
            <a:off x="838199" y="1472979"/>
            <a:ext cx="10515600" cy="341632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the best gift you have ever received? What made it special?</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Think about a gift that they have given to someone else that has been much appreciated. What made the gift special?</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has been the most special thing that anyone has ever done for you?</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has been the most special thing that God has ever done for you?</a:t>
            </a:r>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909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F980B5-3915-E745-AE28-7F0585B71413}"/>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6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2237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245075" y="357482"/>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Money </a:t>
            </a:r>
            <a:b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matters</a:t>
            </a:r>
          </a:p>
        </p:txBody>
      </p:sp>
      <p:pic>
        <p:nvPicPr>
          <p:cNvPr id="5" name="Picture 4">
            <a:extLst>
              <a:ext uri="{FF2B5EF4-FFF2-40B4-BE49-F238E27FC236}">
                <a16:creationId xmlns:a16="http://schemas.microsoft.com/office/drawing/2014/main" id="{E908041F-3E1F-BE4D-BFFC-5DF613D83A30}"/>
              </a:ext>
            </a:extLst>
          </p:cNvPr>
          <p:cNvPicPr>
            <a:picLocks noChangeAspect="1"/>
          </p:cNvPicPr>
          <p:nvPr/>
        </p:nvPicPr>
        <p:blipFill rotWithShape="1">
          <a:blip r:embed="rId2"/>
          <a:srcRect l="2481" r="1915" b="5303"/>
          <a:stretch/>
        </p:blipFill>
        <p:spPr>
          <a:xfrm>
            <a:off x="2644346" y="0"/>
            <a:ext cx="9547654" cy="6873789"/>
          </a:xfrm>
          <a:prstGeom prst="rect">
            <a:avLst/>
          </a:prstGeom>
        </p:spPr>
      </p:pic>
    </p:spTree>
    <p:extLst>
      <p:ext uri="{BB962C8B-B14F-4D97-AF65-F5344CB8AC3E}">
        <p14:creationId xmlns:p14="http://schemas.microsoft.com/office/powerpoint/2010/main" val="462264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246272"/>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Money matters</a:t>
            </a:r>
          </a:p>
        </p:txBody>
      </p:sp>
      <p:sp>
        <p:nvSpPr>
          <p:cNvPr id="2" name="Rectangle 1">
            <a:extLst>
              <a:ext uri="{FF2B5EF4-FFF2-40B4-BE49-F238E27FC236}">
                <a16:creationId xmlns:a16="http://schemas.microsoft.com/office/drawing/2014/main" id="{93FBB543-C854-954E-9032-DF46B6EB06A0}"/>
              </a:ext>
            </a:extLst>
          </p:cNvPr>
          <p:cNvSpPr/>
          <p:nvPr/>
        </p:nvSpPr>
        <p:spPr>
          <a:xfrm>
            <a:off x="838199" y="1363532"/>
            <a:ext cx="10515599" cy="341632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Which parts of the text from Matthew’s Gospel encourage you, challenge you or raise questions for you?</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you react to thinking through these issues?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your response to Jesus teaching 'bang on target’?</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Do you think you are wide of the mark? </a:t>
            </a:r>
          </a:p>
          <a:p>
            <a:pPr marL="342900" indent="-342900">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Or are you 'there or thereabouts'? </a:t>
            </a:r>
          </a:p>
          <a:p>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1900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246272"/>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Principles and practicalities</a:t>
            </a:r>
          </a:p>
        </p:txBody>
      </p:sp>
      <p:sp>
        <p:nvSpPr>
          <p:cNvPr id="2" name="Rectangle 1">
            <a:extLst>
              <a:ext uri="{FF2B5EF4-FFF2-40B4-BE49-F238E27FC236}">
                <a16:creationId xmlns:a16="http://schemas.microsoft.com/office/drawing/2014/main" id="{93FBB543-C854-954E-9032-DF46B6EB06A0}"/>
              </a:ext>
            </a:extLst>
          </p:cNvPr>
          <p:cNvSpPr/>
          <p:nvPr/>
        </p:nvSpPr>
        <p:spPr>
          <a:xfrm>
            <a:off x="838199" y="1363532"/>
            <a:ext cx="10515599" cy="341632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Bible talks about giving a proportion of your income to God's work.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Some groups suggest that this should be 5% of our income and others recommend following the Bible's teaching about tithing which involves giving 10% of what we have to God. The Bible teaches that our giving to God should be realistic, planned, generous, regular and cheerful.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most churches about 85% of the time, money, energy and prayer is given by about 15% of the people. Why do you think this is? </a:t>
            </a:r>
          </a:p>
        </p:txBody>
      </p:sp>
    </p:spTree>
    <p:extLst>
      <p:ext uri="{BB962C8B-B14F-4D97-AF65-F5344CB8AC3E}">
        <p14:creationId xmlns:p14="http://schemas.microsoft.com/office/powerpoint/2010/main" val="2336729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246272"/>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 will offer up my life</a:t>
            </a:r>
          </a:p>
        </p:txBody>
      </p:sp>
      <p:sp>
        <p:nvSpPr>
          <p:cNvPr id="2" name="Rectangle 1">
            <a:extLst>
              <a:ext uri="{FF2B5EF4-FFF2-40B4-BE49-F238E27FC236}">
                <a16:creationId xmlns:a16="http://schemas.microsoft.com/office/drawing/2014/main" id="{93FBB543-C854-954E-9032-DF46B6EB06A0}"/>
              </a:ext>
            </a:extLst>
          </p:cNvPr>
          <p:cNvSpPr/>
          <p:nvPr/>
        </p:nvSpPr>
        <p:spPr>
          <a:xfrm>
            <a:off x="838199" y="1363532"/>
            <a:ext cx="10515599" cy="3785652"/>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Giving isn't just about money; it's about offering ourselves totally to God. So as well as money we need to offer our time, talents and energy to God.</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members' material there are some words from two Christian worship songs.</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Underline some of the lyrics from these two songs that you feel best express this idea. You might like to share as a group which phrases were picked and why.</a:t>
            </a:r>
          </a:p>
        </p:txBody>
      </p:sp>
    </p:spTree>
    <p:extLst>
      <p:ext uri="{BB962C8B-B14F-4D97-AF65-F5344CB8AC3E}">
        <p14:creationId xmlns:p14="http://schemas.microsoft.com/office/powerpoint/2010/main" val="2534942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200" y="246272"/>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I will offer up my life</a:t>
            </a:r>
          </a:p>
        </p:txBody>
      </p:sp>
      <p:sp>
        <p:nvSpPr>
          <p:cNvPr id="2" name="Rectangle 1">
            <a:extLst>
              <a:ext uri="{FF2B5EF4-FFF2-40B4-BE49-F238E27FC236}">
                <a16:creationId xmlns:a16="http://schemas.microsoft.com/office/drawing/2014/main" id="{93FBB543-C854-954E-9032-DF46B6EB06A0}"/>
              </a:ext>
            </a:extLst>
          </p:cNvPr>
          <p:cNvSpPr/>
          <p:nvPr/>
        </p:nvSpPr>
        <p:spPr>
          <a:xfrm>
            <a:off x="838199" y="1363532"/>
            <a:ext cx="10515599" cy="1200329"/>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Looking at the boxes below (or writing in your participant manual) consider some of the things you might be able to offer to God and God’s church.</a:t>
            </a:r>
          </a:p>
        </p:txBody>
      </p:sp>
      <p:pic>
        <p:nvPicPr>
          <p:cNvPr id="4" name="Picture 3">
            <a:extLst>
              <a:ext uri="{FF2B5EF4-FFF2-40B4-BE49-F238E27FC236}">
                <a16:creationId xmlns:a16="http://schemas.microsoft.com/office/drawing/2014/main" id="{EDEA4C25-0EA0-A34F-B29C-38DC786B5A1F}"/>
              </a:ext>
            </a:extLst>
          </p:cNvPr>
          <p:cNvPicPr>
            <a:picLocks noChangeAspect="1"/>
          </p:cNvPicPr>
          <p:nvPr/>
        </p:nvPicPr>
        <p:blipFill>
          <a:blip r:embed="rId2"/>
          <a:stretch>
            <a:fillRect/>
          </a:stretch>
        </p:blipFill>
        <p:spPr>
          <a:xfrm>
            <a:off x="1371600" y="2689095"/>
            <a:ext cx="4501981" cy="3918106"/>
          </a:xfrm>
          <a:prstGeom prst="rect">
            <a:avLst/>
          </a:prstGeom>
        </p:spPr>
      </p:pic>
      <p:pic>
        <p:nvPicPr>
          <p:cNvPr id="6" name="Picture 5">
            <a:extLst>
              <a:ext uri="{FF2B5EF4-FFF2-40B4-BE49-F238E27FC236}">
                <a16:creationId xmlns:a16="http://schemas.microsoft.com/office/drawing/2014/main" id="{C058E4D7-7A99-0544-9A26-454BF236C2E1}"/>
              </a:ext>
            </a:extLst>
          </p:cNvPr>
          <p:cNvPicPr>
            <a:picLocks noChangeAspect="1"/>
          </p:cNvPicPr>
          <p:nvPr/>
        </p:nvPicPr>
        <p:blipFill>
          <a:blip r:embed="rId3"/>
          <a:stretch>
            <a:fillRect/>
          </a:stretch>
        </p:blipFill>
        <p:spPr>
          <a:xfrm>
            <a:off x="6318420" y="2695445"/>
            <a:ext cx="4411726" cy="3918106"/>
          </a:xfrm>
          <a:prstGeom prst="rect">
            <a:avLst/>
          </a:prstGeom>
        </p:spPr>
      </p:pic>
    </p:spTree>
    <p:extLst>
      <p:ext uri="{BB962C8B-B14F-4D97-AF65-F5344CB8AC3E}">
        <p14:creationId xmlns:p14="http://schemas.microsoft.com/office/powerpoint/2010/main" val="4278292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2AC3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269788" y="0"/>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Reflection</a:t>
            </a:r>
          </a:p>
        </p:txBody>
      </p:sp>
      <p:pic>
        <p:nvPicPr>
          <p:cNvPr id="3" name="Picture 2">
            <a:extLst>
              <a:ext uri="{FF2B5EF4-FFF2-40B4-BE49-F238E27FC236}">
                <a16:creationId xmlns:a16="http://schemas.microsoft.com/office/drawing/2014/main" id="{C78F4D9F-E5C9-AA41-9A57-79E1FC30D1E3}"/>
              </a:ext>
            </a:extLst>
          </p:cNvPr>
          <p:cNvPicPr>
            <a:picLocks noChangeAspect="1"/>
          </p:cNvPicPr>
          <p:nvPr/>
        </p:nvPicPr>
        <p:blipFill>
          <a:blip r:embed="rId2"/>
          <a:stretch>
            <a:fillRect/>
          </a:stretch>
        </p:blipFill>
        <p:spPr>
          <a:xfrm>
            <a:off x="2262831" y="1097184"/>
            <a:ext cx="9791700" cy="5613400"/>
          </a:xfrm>
          <a:prstGeom prst="rect">
            <a:avLst/>
          </a:prstGeom>
        </p:spPr>
      </p:pic>
    </p:spTree>
    <p:extLst>
      <p:ext uri="{BB962C8B-B14F-4D97-AF65-F5344CB8AC3E}">
        <p14:creationId xmlns:p14="http://schemas.microsoft.com/office/powerpoint/2010/main" val="94048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83125D-13B9-AB41-9558-87E87252785A}"/>
              </a:ext>
            </a:extLst>
          </p:cNvPr>
          <p:cNvSpPr/>
          <p:nvPr/>
        </p:nvSpPr>
        <p:spPr>
          <a:xfrm>
            <a:off x="269789" y="383059"/>
            <a:ext cx="11640065" cy="6258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Then Jesus said to his disciples, 'If anyone would come after me, he must deny himself and take up his cross and follow me. For whoever wants to save his life will lose it, but whoever loses his life for me will find it.’ </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16:24-25) </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If you were going to rate yourself as a follower of Jesus how 'full' or 'empty' is your commitment? Draw a line on the 'fuel gauge’ in your members notes and shown on the next slide. </a:t>
            </a:r>
          </a:p>
        </p:txBody>
      </p:sp>
      <p:sp>
        <p:nvSpPr>
          <p:cNvPr id="4" name="Title 1">
            <a:extLst>
              <a:ext uri="{FF2B5EF4-FFF2-40B4-BE49-F238E27FC236}">
                <a16:creationId xmlns:a16="http://schemas.microsoft.com/office/drawing/2014/main" id="{555CA476-9B36-214F-A137-BD8A81078D59}"/>
              </a:ext>
            </a:extLst>
          </p:cNvPr>
          <p:cNvSpPr>
            <a:spLocks noGrp="1"/>
          </p:cNvSpPr>
          <p:nvPr>
            <p:ph type="title"/>
          </p:nvPr>
        </p:nvSpPr>
        <p:spPr>
          <a:xfrm>
            <a:off x="269789" y="216844"/>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Dabbling or disciple?</a:t>
            </a:r>
          </a:p>
        </p:txBody>
      </p:sp>
    </p:spTree>
    <p:extLst>
      <p:ext uri="{BB962C8B-B14F-4D97-AF65-F5344CB8AC3E}">
        <p14:creationId xmlns:p14="http://schemas.microsoft.com/office/powerpoint/2010/main" val="11425365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0BA822-A62D-6441-8A48-AC32A747EE93}"/>
              </a:ext>
            </a:extLst>
          </p:cNvPr>
          <p:cNvPicPr>
            <a:picLocks noChangeAspect="1"/>
          </p:cNvPicPr>
          <p:nvPr/>
        </p:nvPicPr>
        <p:blipFill>
          <a:blip r:embed="rId2"/>
          <a:stretch>
            <a:fillRect/>
          </a:stretch>
        </p:blipFill>
        <p:spPr>
          <a:xfrm>
            <a:off x="806450" y="69850"/>
            <a:ext cx="10579100" cy="6718300"/>
          </a:xfrm>
          <a:prstGeom prst="rect">
            <a:avLst/>
          </a:prstGeom>
        </p:spPr>
      </p:pic>
    </p:spTree>
    <p:extLst>
      <p:ext uri="{BB962C8B-B14F-4D97-AF65-F5344CB8AC3E}">
        <p14:creationId xmlns:p14="http://schemas.microsoft.com/office/powerpoint/2010/main" val="3918137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and review</a:t>
            </a:r>
          </a:p>
        </p:txBody>
      </p:sp>
    </p:spTree>
    <p:extLst>
      <p:ext uri="{BB962C8B-B14F-4D97-AF65-F5344CB8AC3E}">
        <p14:creationId xmlns:p14="http://schemas.microsoft.com/office/powerpoint/2010/main" val="4074886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24/7/365</a:t>
            </a:r>
          </a:p>
        </p:txBody>
      </p:sp>
      <p:sp>
        <p:nvSpPr>
          <p:cNvPr id="2" name="Rectangle 1">
            <a:extLst>
              <a:ext uri="{FF2B5EF4-FFF2-40B4-BE49-F238E27FC236}">
                <a16:creationId xmlns:a16="http://schemas.microsoft.com/office/drawing/2014/main" id="{F73E271C-9FAE-8143-9F1F-499581961C85}"/>
              </a:ext>
            </a:extLst>
          </p:cNvPr>
          <p:cNvSpPr/>
          <p:nvPr/>
        </p:nvSpPr>
        <p:spPr>
          <a:xfrm>
            <a:off x="838199" y="1293503"/>
            <a:ext cx="10703012" cy="3785652"/>
          </a:xfrm>
          <a:prstGeom prst="rect">
            <a:avLst/>
          </a:prstGeom>
        </p:spPr>
        <p:txBody>
          <a:bodyPr wrap="square">
            <a:spAutoFit/>
          </a:bodyPr>
          <a:lstStyle/>
          <a:p>
            <a:r>
              <a:rPr lang="en-GB" sz="2400" dirty="0">
                <a:solidFill>
                  <a:schemeClr val="bg1"/>
                </a:solidFill>
                <a:latin typeface="Open Sans Light" panose="020B0306030504020204" pitchFamily="34" charset="0"/>
              </a:rPr>
              <a:t>God is not just concerned what we do in church on Sunday but how we live from Monday to Saturday. Being a follower of Jesus is about being a disciple 24/7/365.</a:t>
            </a:r>
          </a:p>
          <a:p>
            <a:endParaRPr lang="en-GB" sz="2400" dirty="0">
              <a:solidFill>
                <a:schemeClr val="bg1"/>
              </a:solidFill>
              <a:latin typeface="Open Sans Light" panose="020B0306030504020204" pitchFamily="34" charset="0"/>
            </a:endParaRP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Inside thoughts as well as outward appearances </a:t>
            </a: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What we say with our tongue as well as what we do with our hands </a:t>
            </a: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Habits, old and new </a:t>
            </a: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How we use our home, time and money </a:t>
            </a: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The quality of our relationships </a:t>
            </a:r>
          </a:p>
          <a:p>
            <a:pPr marL="342900" indent="-342900">
              <a:buFont typeface="Arial" panose="020B0604020202020204" pitchFamily="34" charset="0"/>
              <a:buChar char="•"/>
            </a:pPr>
            <a:r>
              <a:rPr lang="en-GB" sz="2400" dirty="0">
                <a:solidFill>
                  <a:schemeClr val="bg1"/>
                </a:solidFill>
                <a:latin typeface="Open Sans Light" panose="020B0306030504020204" pitchFamily="34" charset="0"/>
              </a:rPr>
              <a:t>It's about joy as well as duty, receiving alongside giving.</a:t>
            </a:r>
            <a:endParaRPr lang="en-GB" sz="2400" dirty="0">
              <a:solidFill>
                <a:schemeClr val="bg1"/>
              </a:solidFill>
              <a:effectLst/>
              <a:latin typeface="Open Sans Light" panose="020B0306030504020204" pitchFamily="34" charset="0"/>
            </a:endParaRPr>
          </a:p>
        </p:txBody>
      </p:sp>
    </p:spTree>
    <p:extLst>
      <p:ext uri="{BB962C8B-B14F-4D97-AF65-F5344CB8AC3E}">
        <p14:creationId xmlns:p14="http://schemas.microsoft.com/office/powerpoint/2010/main" val="795217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F980B5-3915-E745-AE28-7F0585B71413}"/>
              </a:ext>
            </a:extLst>
          </p:cNvPr>
          <p:cNvSpPr>
            <a:spLocks noGrp="1"/>
          </p:cNvSpPr>
          <p:nvPr>
            <p:ph type="title"/>
          </p:nvPr>
        </p:nvSpPr>
        <p:spPr>
          <a:xfrm>
            <a:off x="677562" y="2675839"/>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Insert Video Clip 7 here…</a:t>
            </a:r>
            <a:br>
              <a:rPr lang="en-GB"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0395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New Creation</a:t>
            </a:r>
          </a:p>
        </p:txBody>
      </p:sp>
      <p:sp>
        <p:nvSpPr>
          <p:cNvPr id="2" name="Rectangle 1">
            <a:extLst>
              <a:ext uri="{FF2B5EF4-FFF2-40B4-BE49-F238E27FC236}">
                <a16:creationId xmlns:a16="http://schemas.microsoft.com/office/drawing/2014/main" id="{F73E271C-9FAE-8143-9F1F-499581961C85}"/>
              </a:ext>
            </a:extLst>
          </p:cNvPr>
          <p:cNvSpPr/>
          <p:nvPr/>
        </p:nvSpPr>
        <p:spPr>
          <a:xfrm>
            <a:off x="838199" y="1293503"/>
            <a:ext cx="10703012" cy="830997"/>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Since choosing to follow Jesus, in what ways do you feel like a new creation?</a:t>
            </a:r>
          </a:p>
        </p:txBody>
      </p:sp>
      <p:pic>
        <p:nvPicPr>
          <p:cNvPr id="4" name="Picture 3">
            <a:extLst>
              <a:ext uri="{FF2B5EF4-FFF2-40B4-BE49-F238E27FC236}">
                <a16:creationId xmlns:a16="http://schemas.microsoft.com/office/drawing/2014/main" id="{4E81FE3D-66FB-C140-8F9C-BC6C7FC0E0B0}"/>
              </a:ext>
            </a:extLst>
          </p:cNvPr>
          <p:cNvPicPr>
            <a:picLocks noChangeAspect="1"/>
          </p:cNvPicPr>
          <p:nvPr/>
        </p:nvPicPr>
        <p:blipFill>
          <a:blip r:embed="rId2"/>
          <a:stretch>
            <a:fillRect/>
          </a:stretch>
        </p:blipFill>
        <p:spPr>
          <a:xfrm>
            <a:off x="297092" y="2381249"/>
            <a:ext cx="11597817" cy="2450243"/>
          </a:xfrm>
          <a:prstGeom prst="rect">
            <a:avLst/>
          </a:prstGeom>
        </p:spPr>
      </p:pic>
    </p:spTree>
    <p:extLst>
      <p:ext uri="{BB962C8B-B14F-4D97-AF65-F5344CB8AC3E}">
        <p14:creationId xmlns:p14="http://schemas.microsoft.com/office/powerpoint/2010/main" val="964656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Spring Cleaning</a:t>
            </a:r>
          </a:p>
        </p:txBody>
      </p:sp>
      <p:sp>
        <p:nvSpPr>
          <p:cNvPr id="2" name="Rectangle 1">
            <a:extLst>
              <a:ext uri="{FF2B5EF4-FFF2-40B4-BE49-F238E27FC236}">
                <a16:creationId xmlns:a16="http://schemas.microsoft.com/office/drawing/2014/main" id="{F73E271C-9FAE-8143-9F1F-499581961C85}"/>
              </a:ext>
            </a:extLst>
          </p:cNvPr>
          <p:cNvSpPr/>
          <p:nvPr/>
        </p:nvSpPr>
        <p:spPr>
          <a:xfrm>
            <a:off x="838199" y="1293503"/>
            <a:ext cx="10703012" cy="830997"/>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Invite one or two of the members of the group to read Colossians 3: 12-17:</a:t>
            </a:r>
          </a:p>
        </p:txBody>
      </p:sp>
      <p:pic>
        <p:nvPicPr>
          <p:cNvPr id="5" name="Picture 4">
            <a:extLst>
              <a:ext uri="{FF2B5EF4-FFF2-40B4-BE49-F238E27FC236}">
                <a16:creationId xmlns:a16="http://schemas.microsoft.com/office/drawing/2014/main" id="{B21BBFB9-3AC1-4C4A-B8AC-E0B49C47BDD2}"/>
              </a:ext>
            </a:extLst>
          </p:cNvPr>
          <p:cNvPicPr>
            <a:picLocks noChangeAspect="1"/>
          </p:cNvPicPr>
          <p:nvPr/>
        </p:nvPicPr>
        <p:blipFill>
          <a:blip r:embed="rId2"/>
          <a:stretch>
            <a:fillRect/>
          </a:stretch>
        </p:blipFill>
        <p:spPr>
          <a:xfrm>
            <a:off x="325395" y="2196830"/>
            <a:ext cx="11541211" cy="4448021"/>
          </a:xfrm>
          <a:prstGeom prst="rect">
            <a:avLst/>
          </a:prstGeom>
        </p:spPr>
      </p:pic>
    </p:spTree>
    <p:extLst>
      <p:ext uri="{BB962C8B-B14F-4D97-AF65-F5344CB8AC3E}">
        <p14:creationId xmlns:p14="http://schemas.microsoft.com/office/powerpoint/2010/main" val="21825397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Spring Cleaning</a:t>
            </a:r>
          </a:p>
        </p:txBody>
      </p:sp>
      <p:sp>
        <p:nvSpPr>
          <p:cNvPr id="2" name="Rectangle 1">
            <a:extLst>
              <a:ext uri="{FF2B5EF4-FFF2-40B4-BE49-F238E27FC236}">
                <a16:creationId xmlns:a16="http://schemas.microsoft.com/office/drawing/2014/main" id="{F73E271C-9FAE-8143-9F1F-499581961C85}"/>
              </a:ext>
            </a:extLst>
          </p:cNvPr>
          <p:cNvSpPr/>
          <p:nvPr/>
        </p:nvSpPr>
        <p:spPr>
          <a:xfrm>
            <a:off x="838199" y="1293503"/>
            <a:ext cx="5920947" cy="156966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Imagine your life is like a wardrobe full of clothes. The different 'clothes' in the wardrobe represent different attitudes, habits and values in your life. </a:t>
            </a:r>
          </a:p>
        </p:txBody>
      </p:sp>
      <p:pic>
        <p:nvPicPr>
          <p:cNvPr id="4" name="Picture 3">
            <a:extLst>
              <a:ext uri="{FF2B5EF4-FFF2-40B4-BE49-F238E27FC236}">
                <a16:creationId xmlns:a16="http://schemas.microsoft.com/office/drawing/2014/main" id="{54AF4F42-16FA-424D-A16C-4DE4191DC9B2}"/>
              </a:ext>
            </a:extLst>
          </p:cNvPr>
          <p:cNvPicPr>
            <a:picLocks noChangeAspect="1"/>
          </p:cNvPicPr>
          <p:nvPr/>
        </p:nvPicPr>
        <p:blipFill>
          <a:blip r:embed="rId2"/>
          <a:stretch>
            <a:fillRect/>
          </a:stretch>
        </p:blipFill>
        <p:spPr>
          <a:xfrm>
            <a:off x="7376984" y="-1"/>
            <a:ext cx="4815016" cy="6875591"/>
          </a:xfrm>
          <a:prstGeom prst="rect">
            <a:avLst/>
          </a:prstGeom>
        </p:spPr>
      </p:pic>
    </p:spTree>
    <p:extLst>
      <p:ext uri="{BB962C8B-B14F-4D97-AF65-F5344CB8AC3E}">
        <p14:creationId xmlns:p14="http://schemas.microsoft.com/office/powerpoint/2010/main" val="3669633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Spring Cleaning</a:t>
            </a:r>
          </a:p>
        </p:txBody>
      </p:sp>
      <p:sp>
        <p:nvSpPr>
          <p:cNvPr id="2" name="Rectangle 1">
            <a:extLst>
              <a:ext uri="{FF2B5EF4-FFF2-40B4-BE49-F238E27FC236}">
                <a16:creationId xmlns:a16="http://schemas.microsoft.com/office/drawing/2014/main" id="{F73E271C-9FAE-8143-9F1F-499581961C85}"/>
              </a:ext>
            </a:extLst>
          </p:cNvPr>
          <p:cNvSpPr/>
          <p:nvPr/>
        </p:nvSpPr>
        <p:spPr>
          <a:xfrm>
            <a:off x="407773" y="1293503"/>
            <a:ext cx="11257005" cy="156966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Going through your 'life wardrobe' what might need to go? What can stay? What might need to change? </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Write in the boxes in your manual aspects of your life that can stay, need to be removed from your life or that might need to be altered.</a:t>
            </a:r>
          </a:p>
        </p:txBody>
      </p:sp>
      <p:pic>
        <p:nvPicPr>
          <p:cNvPr id="5" name="Picture 4">
            <a:extLst>
              <a:ext uri="{FF2B5EF4-FFF2-40B4-BE49-F238E27FC236}">
                <a16:creationId xmlns:a16="http://schemas.microsoft.com/office/drawing/2014/main" id="{A87D9935-4C08-464C-A6BB-A17EA77E7927}"/>
              </a:ext>
            </a:extLst>
          </p:cNvPr>
          <p:cNvPicPr>
            <a:picLocks noChangeAspect="1"/>
          </p:cNvPicPr>
          <p:nvPr/>
        </p:nvPicPr>
        <p:blipFill>
          <a:blip r:embed="rId2"/>
          <a:stretch>
            <a:fillRect/>
          </a:stretch>
        </p:blipFill>
        <p:spPr>
          <a:xfrm>
            <a:off x="173852" y="3429000"/>
            <a:ext cx="11886959" cy="3221347"/>
          </a:xfrm>
          <a:prstGeom prst="rect">
            <a:avLst/>
          </a:prstGeom>
        </p:spPr>
      </p:pic>
    </p:spTree>
    <p:extLst>
      <p:ext uri="{BB962C8B-B14F-4D97-AF65-F5344CB8AC3E}">
        <p14:creationId xmlns:p14="http://schemas.microsoft.com/office/powerpoint/2010/main" val="3745280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Discipleship driving school</a:t>
            </a:r>
          </a:p>
        </p:txBody>
      </p:sp>
      <p:sp>
        <p:nvSpPr>
          <p:cNvPr id="2" name="Rectangle 1">
            <a:extLst>
              <a:ext uri="{FF2B5EF4-FFF2-40B4-BE49-F238E27FC236}">
                <a16:creationId xmlns:a16="http://schemas.microsoft.com/office/drawing/2014/main" id="{F73E271C-9FAE-8143-9F1F-499581961C85}"/>
              </a:ext>
            </a:extLst>
          </p:cNvPr>
          <p:cNvSpPr/>
          <p:nvPr/>
        </p:nvSpPr>
        <p:spPr>
          <a:xfrm>
            <a:off x="407773" y="1293503"/>
            <a:ext cx="11257005" cy="1200329"/>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Look again at the picture of motorists we used in Sessions 1 (on the next slide. If discipleship is about being a learner, which car best represents our own journey with Jesus? </a:t>
            </a:r>
          </a:p>
        </p:txBody>
      </p:sp>
    </p:spTree>
    <p:extLst>
      <p:ext uri="{BB962C8B-B14F-4D97-AF65-F5344CB8AC3E}">
        <p14:creationId xmlns:p14="http://schemas.microsoft.com/office/powerpoint/2010/main" val="1762604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F2AFA0-D73E-3848-853D-98BC5F296F44}"/>
              </a:ext>
            </a:extLst>
          </p:cNvPr>
          <p:cNvPicPr>
            <a:picLocks noChangeAspect="1"/>
          </p:cNvPicPr>
          <p:nvPr/>
        </p:nvPicPr>
        <p:blipFill rotWithShape="1">
          <a:blip r:embed="rId2"/>
          <a:srcRect l="1556" t="16900" r="1497" b="7934"/>
          <a:stretch/>
        </p:blipFill>
        <p:spPr>
          <a:xfrm>
            <a:off x="1270687" y="-17853"/>
            <a:ext cx="9650627" cy="6875854"/>
          </a:xfrm>
          <a:prstGeom prst="rect">
            <a:avLst/>
          </a:prstGeom>
        </p:spPr>
      </p:pic>
    </p:spTree>
    <p:extLst>
      <p:ext uri="{BB962C8B-B14F-4D97-AF65-F5344CB8AC3E}">
        <p14:creationId xmlns:p14="http://schemas.microsoft.com/office/powerpoint/2010/main" val="320210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83125D-13B9-AB41-9558-87E87252785A}"/>
              </a:ext>
            </a:extLst>
          </p:cNvPr>
          <p:cNvSpPr/>
          <p:nvPr/>
        </p:nvSpPr>
        <p:spPr>
          <a:xfrm>
            <a:off x="269789" y="383059"/>
            <a:ext cx="11640065" cy="62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3A3FC7D3-9BFD-CA47-B359-C27A8DAF4697}"/>
              </a:ext>
            </a:extLst>
          </p:cNvPr>
          <p:cNvPicPr>
            <a:picLocks noChangeAspect="1"/>
          </p:cNvPicPr>
          <p:nvPr/>
        </p:nvPicPr>
        <p:blipFill>
          <a:blip r:embed="rId2"/>
          <a:stretch>
            <a:fillRect/>
          </a:stretch>
        </p:blipFill>
        <p:spPr>
          <a:xfrm>
            <a:off x="1067899" y="494270"/>
            <a:ext cx="10056202" cy="6146886"/>
          </a:xfrm>
          <a:prstGeom prst="rect">
            <a:avLst/>
          </a:prstGeom>
        </p:spPr>
      </p:pic>
    </p:spTree>
    <p:extLst>
      <p:ext uri="{BB962C8B-B14F-4D97-AF65-F5344CB8AC3E}">
        <p14:creationId xmlns:p14="http://schemas.microsoft.com/office/powerpoint/2010/main" val="468239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is Lord!</a:t>
            </a:r>
          </a:p>
        </p:txBody>
      </p:sp>
      <p:sp>
        <p:nvSpPr>
          <p:cNvPr id="2" name="Rectangle 1">
            <a:extLst>
              <a:ext uri="{FF2B5EF4-FFF2-40B4-BE49-F238E27FC236}">
                <a16:creationId xmlns:a16="http://schemas.microsoft.com/office/drawing/2014/main" id="{F73E271C-9FAE-8143-9F1F-499581961C85}"/>
              </a:ext>
            </a:extLst>
          </p:cNvPr>
          <p:cNvSpPr/>
          <p:nvPr/>
        </p:nvSpPr>
        <p:spPr>
          <a:xfrm>
            <a:off x="407774" y="1293503"/>
            <a:ext cx="6635578" cy="341632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box below in your manual write down the various things that make up your life. You might like to write in different size print according to how important they are to you. You might also like to place them in the box according to whether they are central to your life and very important or just a fringe interest. Rather than using words you could draw pictures if you wish. </a:t>
            </a:r>
          </a:p>
        </p:txBody>
      </p:sp>
      <p:pic>
        <p:nvPicPr>
          <p:cNvPr id="4" name="Picture 3">
            <a:extLst>
              <a:ext uri="{FF2B5EF4-FFF2-40B4-BE49-F238E27FC236}">
                <a16:creationId xmlns:a16="http://schemas.microsoft.com/office/drawing/2014/main" id="{6BC38119-1417-CD4D-A238-2D722D3670A9}"/>
              </a:ext>
            </a:extLst>
          </p:cNvPr>
          <p:cNvPicPr>
            <a:picLocks noChangeAspect="1"/>
          </p:cNvPicPr>
          <p:nvPr/>
        </p:nvPicPr>
        <p:blipFill rotWithShape="1">
          <a:blip r:embed="rId2"/>
          <a:srcRect b="2334"/>
          <a:stretch/>
        </p:blipFill>
        <p:spPr>
          <a:xfrm>
            <a:off x="7339914" y="271227"/>
            <a:ext cx="4624515" cy="6315546"/>
          </a:xfrm>
          <a:prstGeom prst="rect">
            <a:avLst/>
          </a:prstGeom>
        </p:spPr>
      </p:pic>
    </p:spTree>
    <p:extLst>
      <p:ext uri="{BB962C8B-B14F-4D97-AF65-F5344CB8AC3E}">
        <p14:creationId xmlns:p14="http://schemas.microsoft.com/office/powerpoint/2010/main" val="138995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BF4E8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2E1082-F06F-1741-9495-0AA02CCAA1D8}"/>
              </a:ext>
            </a:extLst>
          </p:cNvPr>
          <p:cNvSpPr>
            <a:spLocks noGrp="1"/>
          </p:cNvSpPr>
          <p:nvPr>
            <p:ph type="title"/>
          </p:nvPr>
        </p:nvSpPr>
        <p:spPr>
          <a:xfrm>
            <a:off x="838199" y="147416"/>
            <a:ext cx="10515600" cy="1325563"/>
          </a:xfrm>
        </p:spPr>
        <p:txBody>
          <a:bodyPr>
            <a:norm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Act of commitment and take it away</a:t>
            </a:r>
          </a:p>
        </p:txBody>
      </p:sp>
      <p:sp>
        <p:nvSpPr>
          <p:cNvPr id="2" name="Rectangle 1">
            <a:extLst>
              <a:ext uri="{FF2B5EF4-FFF2-40B4-BE49-F238E27FC236}">
                <a16:creationId xmlns:a16="http://schemas.microsoft.com/office/drawing/2014/main" id="{F73E271C-9FAE-8143-9F1F-499581961C85}"/>
              </a:ext>
            </a:extLst>
          </p:cNvPr>
          <p:cNvSpPr/>
          <p:nvPr/>
        </p:nvSpPr>
        <p:spPr>
          <a:xfrm>
            <a:off x="407774" y="1293503"/>
            <a:ext cx="10762734" cy="3416320"/>
          </a:xfrm>
          <a:prstGeom prst="rect">
            <a:avLst/>
          </a:prstGeom>
        </p:spPr>
        <p:txBody>
          <a:bodyPr wrap="square">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song makes the point the whole course has been working towards You can sing it together, or simply read the </a:t>
            </a:r>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words:</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be the centre. Be my source, be my light, Jesus.</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be the centre. Be my hope, be my song, Jesus.</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Be the fire in my heart</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Be the wind in these sails</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Be the reason that I live</a:t>
            </a:r>
          </a:p>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Jesus</a:t>
            </a:r>
          </a:p>
        </p:txBody>
      </p:sp>
    </p:spTree>
    <p:extLst>
      <p:ext uri="{BB962C8B-B14F-4D97-AF65-F5344CB8AC3E}">
        <p14:creationId xmlns:p14="http://schemas.microsoft.com/office/powerpoint/2010/main" val="415105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FAD2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2FB998-1BAF-3149-99A9-DC35FE9E58C5}"/>
              </a:ext>
            </a:extLst>
          </p:cNvPr>
          <p:cNvSpPr>
            <a:spLocks noGrp="1"/>
          </p:cNvSpPr>
          <p:nvPr>
            <p:ph type="title"/>
          </p:nvPr>
        </p:nvSpPr>
        <p:spPr>
          <a:xfrm>
            <a:off x="269789" y="216844"/>
            <a:ext cx="10515600" cy="132556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Telling others</a:t>
            </a:r>
          </a:p>
        </p:txBody>
      </p:sp>
      <p:sp>
        <p:nvSpPr>
          <p:cNvPr id="6" name="Rectangle 5">
            <a:extLst>
              <a:ext uri="{FF2B5EF4-FFF2-40B4-BE49-F238E27FC236}">
                <a16:creationId xmlns:a16="http://schemas.microsoft.com/office/drawing/2014/main" id="{AD9D0A82-8AB6-E34C-ADD8-D9C9CE4FFD8F}"/>
              </a:ext>
            </a:extLst>
          </p:cNvPr>
          <p:cNvSpPr/>
          <p:nvPr/>
        </p:nvSpPr>
        <p:spPr>
          <a:xfrm>
            <a:off x="269789" y="1306379"/>
            <a:ext cx="11209638" cy="2308324"/>
          </a:xfrm>
          <a:prstGeom prst="rect">
            <a:avLst/>
          </a:prstGeom>
        </p:spPr>
        <p:txBody>
          <a:bodyPr wrap="square">
            <a:spAutoFit/>
          </a:bodyPr>
          <a:lstStyle/>
          <a:p>
            <a:r>
              <a:rPr lang="en-GB" sz="2400" dirty="0">
                <a:solidFill>
                  <a:schemeClr val="bg1"/>
                </a:solidFill>
                <a:effectLst/>
                <a:latin typeface="Open Sans Light" panose="020B0306030504020204" pitchFamily="34" charset="0"/>
              </a:rPr>
              <a:t>Can you think of three people who are not yet followers of Jesus? </a:t>
            </a:r>
          </a:p>
          <a:p>
            <a:endParaRPr lang="en-GB" sz="2400" dirty="0">
              <a:solidFill>
                <a:schemeClr val="bg1"/>
              </a:solidFill>
              <a:latin typeface="Open Sans Light" panose="020B0306030504020204" pitchFamily="34" charset="0"/>
            </a:endParaRPr>
          </a:p>
          <a:p>
            <a:r>
              <a:rPr lang="en-GB" sz="2400" dirty="0">
                <a:solidFill>
                  <a:schemeClr val="bg1"/>
                </a:solidFill>
                <a:effectLst/>
                <a:latin typeface="Open Sans Light" panose="020B0306030504020204" pitchFamily="34" charset="0"/>
              </a:rPr>
              <a:t>Why not start to pray for them on a regular basis and look for opportunities to speak about your own faith with them. </a:t>
            </a:r>
          </a:p>
          <a:p>
            <a:endParaRPr lang="en-GB" sz="2400" dirty="0">
              <a:solidFill>
                <a:schemeClr val="bg1"/>
              </a:solidFill>
              <a:latin typeface="Open Sans Light" panose="020B0306030504020204" pitchFamily="34" charset="0"/>
            </a:endParaRPr>
          </a:p>
          <a:p>
            <a:r>
              <a:rPr lang="en-GB" sz="2400" dirty="0">
                <a:solidFill>
                  <a:schemeClr val="bg1"/>
                </a:solidFill>
                <a:effectLst/>
                <a:latin typeface="Open Sans Light" panose="020B0306030504020204" pitchFamily="34" charset="0"/>
              </a:rPr>
              <a:t>Write down their names in your participant’s manual. </a:t>
            </a:r>
          </a:p>
        </p:txBody>
      </p:sp>
    </p:spTree>
    <p:extLst>
      <p:ext uri="{BB962C8B-B14F-4D97-AF65-F5344CB8AC3E}">
        <p14:creationId xmlns:p14="http://schemas.microsoft.com/office/powerpoint/2010/main" val="1786116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2464</Words>
  <Application>Microsoft Macintosh PowerPoint</Application>
  <PresentationFormat>Widescreen</PresentationFormat>
  <Paragraphs>232</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Open Sans</vt:lpstr>
      <vt:lpstr>Open Sans Light</vt:lpstr>
      <vt:lpstr>Office Theme</vt:lpstr>
      <vt:lpstr>PowerPoint Presentation</vt:lpstr>
      <vt:lpstr>PowerPoint Presentation</vt:lpstr>
      <vt:lpstr>Session One: Stand up and be counted </vt:lpstr>
      <vt:lpstr>Insert Video Clip 1 here… </vt:lpstr>
      <vt:lpstr>Discipleship school</vt:lpstr>
      <vt:lpstr>PowerPoint Presentation</vt:lpstr>
      <vt:lpstr>Dabbling or disciple?</vt:lpstr>
      <vt:lpstr>PowerPoint Presentation</vt:lpstr>
      <vt:lpstr>Telling others</vt:lpstr>
      <vt:lpstr>PowerPoint Presentation</vt:lpstr>
      <vt:lpstr>PowerPoint Presentation</vt:lpstr>
      <vt:lpstr>Welcome and review </vt:lpstr>
      <vt:lpstr>Word association </vt:lpstr>
      <vt:lpstr>Insert Video Clip 2 here… </vt:lpstr>
      <vt:lpstr>PowerPoint Presentation</vt:lpstr>
      <vt:lpstr>Further on and deeper in! </vt:lpstr>
      <vt:lpstr>PowerPoint Presentation</vt:lpstr>
      <vt:lpstr>PowerPoint Presentation</vt:lpstr>
      <vt:lpstr>Building Blocks </vt:lpstr>
      <vt:lpstr>Reflection </vt:lpstr>
      <vt:lpstr>PowerPoint Presentation</vt:lpstr>
      <vt:lpstr>Welcome and review </vt:lpstr>
      <vt:lpstr>Church - how is it for you?</vt:lpstr>
      <vt:lpstr>Church - how is it for you?</vt:lpstr>
      <vt:lpstr>Church - how is it for you?</vt:lpstr>
      <vt:lpstr>Insert Video Clip 3 here… </vt:lpstr>
      <vt:lpstr>In the mix</vt:lpstr>
      <vt:lpstr>In the mix</vt:lpstr>
      <vt:lpstr>In the mix</vt:lpstr>
      <vt:lpstr>Taste comparison</vt:lpstr>
      <vt:lpstr>Holy Communion, Bible and Music</vt:lpstr>
      <vt:lpstr>Better together</vt:lpstr>
      <vt:lpstr>Better together</vt:lpstr>
      <vt:lpstr>Better together</vt:lpstr>
      <vt:lpstr>Better together</vt:lpstr>
      <vt:lpstr>Reflection</vt:lpstr>
      <vt:lpstr>PowerPoint Presentation</vt:lpstr>
      <vt:lpstr>Right here, right now</vt:lpstr>
      <vt:lpstr>Insert Video Clip 4 here… </vt:lpstr>
      <vt:lpstr>God’s greenhouse</vt:lpstr>
      <vt:lpstr>PowerPoint Presentation</vt:lpstr>
      <vt:lpstr>Mary and Martha</vt:lpstr>
      <vt:lpstr>Mary and Martha</vt:lpstr>
      <vt:lpstr>Mary and Martha</vt:lpstr>
      <vt:lpstr>A time and a place</vt:lpstr>
      <vt:lpstr>A time and a place</vt:lpstr>
      <vt:lpstr>Reflection</vt:lpstr>
      <vt:lpstr>PowerPoint Presentation</vt:lpstr>
      <vt:lpstr>Welcome and review</vt:lpstr>
      <vt:lpstr>Introduction: Who is the Holy Spirit?</vt:lpstr>
      <vt:lpstr>Introduction: Who is the Holy Spirit?</vt:lpstr>
      <vt:lpstr>Insert Video Clip 5 here… </vt:lpstr>
      <vt:lpstr>A picture paints a thousand words</vt:lpstr>
      <vt:lpstr>The Spirit then and now</vt:lpstr>
      <vt:lpstr>My story</vt:lpstr>
      <vt:lpstr>Being and doing</vt:lpstr>
      <vt:lpstr>Fruit of the Spirit</vt:lpstr>
      <vt:lpstr>Gifts of the Spirit</vt:lpstr>
      <vt:lpstr>Reflection</vt:lpstr>
      <vt:lpstr>PowerPoint Presentation</vt:lpstr>
      <vt:lpstr>Welcome and review</vt:lpstr>
      <vt:lpstr>Giving and receiving </vt:lpstr>
      <vt:lpstr>Insert Video Clip 6 here… </vt:lpstr>
      <vt:lpstr>Money  matters</vt:lpstr>
      <vt:lpstr>Money matters</vt:lpstr>
      <vt:lpstr>Principles and practicalities</vt:lpstr>
      <vt:lpstr>I will offer up my life</vt:lpstr>
      <vt:lpstr>I will offer up my life</vt:lpstr>
      <vt:lpstr>Reflection</vt:lpstr>
      <vt:lpstr>PowerPoint Presentation</vt:lpstr>
      <vt:lpstr>Welcome and review</vt:lpstr>
      <vt:lpstr>24/7/365</vt:lpstr>
      <vt:lpstr>Insert Video Clip 7 here… </vt:lpstr>
      <vt:lpstr>New Creation</vt:lpstr>
      <vt:lpstr>Spring Cleaning</vt:lpstr>
      <vt:lpstr>Spring Cleaning</vt:lpstr>
      <vt:lpstr>Spring Cleaning</vt:lpstr>
      <vt:lpstr>Discipleship driving school</vt:lpstr>
      <vt:lpstr>PowerPoint Presentation</vt:lpstr>
      <vt:lpstr>Jesus is Lord!</vt:lpstr>
      <vt:lpstr>Act of commitment and take it 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Steele</dc:creator>
  <cp:lastModifiedBy>Harry Steele</cp:lastModifiedBy>
  <cp:revision>41</cp:revision>
  <dcterms:created xsi:type="dcterms:W3CDTF">2021-03-16T09:59:57Z</dcterms:created>
  <dcterms:modified xsi:type="dcterms:W3CDTF">2021-04-12T13:24:57Z</dcterms:modified>
</cp:coreProperties>
</file>